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87" r:id="rId4"/>
    <p:sldId id="258" r:id="rId5"/>
    <p:sldId id="260" r:id="rId6"/>
    <p:sldId id="261" r:id="rId7"/>
    <p:sldId id="263" r:id="rId8"/>
    <p:sldId id="288" r:id="rId9"/>
    <p:sldId id="266" r:id="rId10"/>
    <p:sldId id="267" r:id="rId11"/>
    <p:sldId id="268" r:id="rId12"/>
    <p:sldId id="264" r:id="rId13"/>
    <p:sldId id="289" r:id="rId14"/>
    <p:sldId id="262" r:id="rId15"/>
    <p:sldId id="265" r:id="rId16"/>
    <p:sldId id="286" r:id="rId17"/>
    <p:sldId id="270" r:id="rId18"/>
    <p:sldId id="273" r:id="rId19"/>
    <p:sldId id="272" r:id="rId20"/>
    <p:sldId id="274" r:id="rId21"/>
    <p:sldId id="275" r:id="rId22"/>
    <p:sldId id="276" r:id="rId23"/>
    <p:sldId id="281" r:id="rId24"/>
    <p:sldId id="277" r:id="rId25"/>
    <p:sldId id="278" r:id="rId26"/>
    <p:sldId id="279" r:id="rId27"/>
    <p:sldId id="285" r:id="rId28"/>
    <p:sldId id="283" r:id="rId29"/>
    <p:sldId id="280" r:id="rId30"/>
    <p:sldId id="284" r:id="rId31"/>
    <p:sldId id="282" r:id="rId32"/>
    <p:sldId id="26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rfamiliesfirst.com/wp-content/uploads/2013/05/Cognitive-Distortions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pr/readywrigle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siho.dezinfekcija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279190533_Creating_the_Productive_Workplace" TargetMode="External"/><Relationship Id="rId13" Type="http://schemas.openxmlformats.org/officeDocument/2006/relationships/hyperlink" Target="https://store.samhsa.gov/system/files/sma14-4894.pdf" TargetMode="External"/><Relationship Id="rId18" Type="http://schemas.openxmlformats.org/officeDocument/2006/relationships/hyperlink" Target="https://arfamiliesfirst.com/wp-content/uploads/2013/05/Cognitive-Distortions.pdf" TargetMode="External"/><Relationship Id="rId3" Type="http://schemas.openxmlformats.org/officeDocument/2006/relationships/hyperlink" Target="https://www.researchgate.net/publication/230623342_Time_Management_Strategies_for_Research_Productivity" TargetMode="External"/><Relationship Id="rId7" Type="http://schemas.openxmlformats.org/officeDocument/2006/relationships/hyperlink" Target="https://www.researchgate.net/publication/259053477_Home_is_where_the_work_is_A_new_study_of_homeworking_in_Acas_-_and_beyond" TargetMode="External"/><Relationship Id="rId12" Type="http://schemas.openxmlformats.org/officeDocument/2006/relationships/hyperlink" Target="https://www.apa.org/helpcenter/pandemics" TargetMode="External"/><Relationship Id="rId17" Type="http://schemas.openxmlformats.org/officeDocument/2006/relationships/hyperlink" Target="https://www.nctsn.org/sites/default/files/resources/fact-sheet/outbreak_factsheet_1.pdf" TargetMode="External"/><Relationship Id="rId2" Type="http://schemas.openxmlformats.org/officeDocument/2006/relationships/hyperlink" Target="https://hbr-org.cdn.ampproject.org/c/s/hbr.org/amp/2020/03/coronavirus-could-force-teams-to-work-remotely" TargetMode="External"/><Relationship Id="rId16" Type="http://schemas.openxmlformats.org/officeDocument/2006/relationships/hyperlink" Target="https://www.drdansiegel.com/resources/wheel_of_awarene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sagepub.com/doi/full/10.1177/0308518X19842583" TargetMode="External"/><Relationship Id="rId11" Type="http://schemas.openxmlformats.org/officeDocument/2006/relationships/hyperlink" Target="https://www.cdc.gov/coronavirus/2019-ncov/prepare/managing-stress-anxiety.html" TargetMode="External"/><Relationship Id="rId5" Type="http://schemas.openxmlformats.org/officeDocument/2006/relationships/hyperlink" Target="https://www.researchgate.net/publication/220306251_Homeworkers'_Usage_of_Mobile_Phones_Social_Isolation_in_the_Home-Workplace" TargetMode="External"/><Relationship Id="rId15" Type="http://schemas.openxmlformats.org/officeDocument/2006/relationships/hyperlink" Target="https://onlinelibrary.wiley.com/doi/epdf/10.1093/clipsy.bpg016" TargetMode="External"/><Relationship Id="rId10" Type="http://schemas.openxmlformats.org/officeDocument/2006/relationships/hyperlink" Target="https://www.teamviewer.com/en/telecommuting-work-life-balance/" TargetMode="External"/><Relationship Id="rId4" Type="http://schemas.openxmlformats.org/officeDocument/2006/relationships/hyperlink" Target="https://www.academia.edu/40037393/Effective_Time_Management_Strategies" TargetMode="External"/><Relationship Id="rId9" Type="http://schemas.openxmlformats.org/officeDocument/2006/relationships/hyperlink" Target="https://www.semanticscholar.org/paper/L%C3%B6nnqvist-Exploring-More-Productive-Ways-of-Working-Ruostela-Antti/2f69a20aac4dcea50782605c000d38b8901d6b7a" TargetMode="External"/><Relationship Id="rId14" Type="http://schemas.openxmlformats.org/officeDocument/2006/relationships/hyperlink" Target="https://emergency.cdc.gov/coping/index.a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62" y="1098388"/>
            <a:ext cx="11590317" cy="4394988"/>
          </a:xfrm>
        </p:spPr>
        <p:txBody>
          <a:bodyPr/>
          <a:lstStyle/>
          <a:p>
            <a:r>
              <a:rPr lang="sl-SI" sz="4800" dirty="0"/>
              <a:t>Delo od doma in spoprijemanje s psihološkimi posledicami izolacije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0" dirty="0"/>
              <a:t>Lučka Guna, dipl. psih. (</a:t>
            </a:r>
            <a:r>
              <a:rPr lang="sl-SI" b="0" dirty="0" err="1"/>
              <a:t>un</a:t>
            </a:r>
            <a:r>
              <a:rPr lang="sl-SI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0CB2A45C-F99B-439B-BF86-2D5719B55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65" y="1968983"/>
            <a:ext cx="4794635" cy="3388708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27A12375-3684-4C3A-B904-25916AE5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3068"/>
          </a:xfrm>
        </p:spPr>
        <p:txBody>
          <a:bodyPr>
            <a:normAutofit/>
          </a:bodyPr>
          <a:lstStyle/>
          <a:p>
            <a:pPr algn="ctr"/>
            <a:r>
              <a:rPr lang="sl-SI" sz="3600" dirty="0"/>
              <a:t>Strategije upravljanja s časom</a:t>
            </a:r>
            <a:r>
              <a:rPr lang="sl-SI" sz="2000" dirty="0"/>
              <a:t>(PAN EI, 2011)</a:t>
            </a:r>
            <a:endParaRPr lang="en-SI" sz="4400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32BFD5A-EBC8-4E6E-B08A-9FBA6E61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00" y="1744394"/>
            <a:ext cx="5851487" cy="477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Razumevanje časa kot mesečnega proračuna – vsak dan le 24 ur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Na naloge glejte kot na nakupe ali investicije 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SAMOREFLEKSIJA O PORABI LASTNEGA ČASA!</a:t>
            </a:r>
          </a:p>
        </p:txBody>
      </p:sp>
    </p:spTree>
    <p:extLst>
      <p:ext uri="{BB962C8B-B14F-4D97-AF65-F5344CB8AC3E}">
        <p14:creationId xmlns:p14="http://schemas.microsoft.com/office/powerpoint/2010/main" val="136014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9AADFA0-4F31-4DCA-A725-9B0368AA6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6586"/>
            <a:ext cx="5612535" cy="371538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97E4DED-A0FC-434D-BF30-AFE337B9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3786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/>
              <a:t>Kako si pomagamo, ko se zalotimo pri „delanju nič“ </a:t>
            </a:r>
            <a:r>
              <a:rPr lang="sl-SI" sz="1800" dirty="0"/>
              <a:t>(PAN EI, 2011)</a:t>
            </a:r>
            <a:endParaRPr lang="en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D09A1B-307E-4AA3-96BB-3D10C62F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00" y="1620253"/>
            <a:ext cx="5675215" cy="4855362"/>
          </a:xfrm>
        </p:spPr>
        <p:txBody>
          <a:bodyPr>
            <a:normAutofit/>
          </a:bodyPr>
          <a:lstStyle/>
          <a:p>
            <a:r>
              <a:rPr lang="sl-SI" sz="2400" dirty="0"/>
              <a:t>3 glavni razlogi za </a:t>
            </a:r>
            <a:r>
              <a:rPr lang="sl-SI" sz="2400" dirty="0" err="1"/>
              <a:t>prokrastinacijo</a:t>
            </a:r>
            <a:r>
              <a:rPr lang="sl-SI" sz="2400" dirty="0"/>
              <a:t>: PERFEKCIONIZEM, STRAH, IZOGIBANJE </a:t>
            </a:r>
          </a:p>
          <a:p>
            <a:r>
              <a:rPr lang="sl-SI" sz="2400" dirty="0"/>
              <a:t>MOTIVACIJA: dosežek nas motivira (</a:t>
            </a:r>
            <a:r>
              <a:rPr lang="sl-SI" sz="2400" dirty="0" err="1"/>
              <a:t>Atkinson</a:t>
            </a:r>
            <a:r>
              <a:rPr lang="sl-SI" sz="2400" dirty="0"/>
              <a:t> in </a:t>
            </a:r>
            <a:r>
              <a:rPr lang="sl-SI" sz="2400" dirty="0" err="1"/>
              <a:t>McClelland</a:t>
            </a:r>
            <a:r>
              <a:rPr lang="sl-SI" sz="2400" dirty="0"/>
              <a:t>, 1964) </a:t>
            </a:r>
          </a:p>
          <a:p>
            <a:r>
              <a:rPr lang="sl-SI" sz="2400" dirty="0"/>
              <a:t>SMART CILJI: specifični, merljivi, predmet konsenza, realistični, časovno določeni 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u="sng" dirty="0">
                <a:sym typeface="Wingdings" panose="05000000000000000000" pitchFamily="2" charset="2"/>
              </a:rPr>
              <a:t>povečajo verjetnost uspeha</a:t>
            </a:r>
            <a:endParaRPr lang="sl-SI" sz="2400" u="sng" dirty="0"/>
          </a:p>
          <a:p>
            <a:r>
              <a:rPr lang="sl-SI" sz="2400" dirty="0"/>
              <a:t>OSTALE STRATEGIJE: kako se bomo počutili, ko dokončamo nalogo, razdelitev nalog na manjše dele, časovna omejitev naloge, majhne nagrade…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37735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121FFE3-03A8-4931-B11B-0861861F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30" y="335952"/>
            <a:ext cx="8187071" cy="4064627"/>
          </a:xfrm>
        </p:spPr>
        <p:txBody>
          <a:bodyPr>
            <a:normAutofit/>
          </a:bodyPr>
          <a:lstStyle/>
          <a:p>
            <a:r>
              <a:rPr lang="sl-SI" sz="4000" dirty="0"/>
              <a:t>DELO OD DOMA NE POTEKA V IDEALNIH RAZMERAH. </a:t>
            </a:r>
            <a:br>
              <a:rPr lang="sl-SI" sz="4000" dirty="0"/>
            </a:br>
            <a:br>
              <a:rPr lang="sl-SI" sz="4000" dirty="0"/>
            </a:br>
            <a:r>
              <a:rPr lang="sl-SI" sz="4000" dirty="0"/>
              <a:t>PRILAGODITE SVOJA PRIČAKOVANJA</a:t>
            </a:r>
            <a:endParaRPr lang="en-SI" sz="4000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ACF8DCE-BEC7-4E9D-9612-45096C714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TO VELJA TAKO ZA ZAPOSLENE KOT TUDI ZA </a:t>
            </a:r>
            <a:r>
              <a:rPr lang="sl-SI" u="sng" dirty="0"/>
              <a:t>VODJE EKIP IN DELODAJALCE</a:t>
            </a:r>
            <a:r>
              <a:rPr lang="sl-SI" dirty="0"/>
              <a:t>.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8605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ED2097-DE27-4D69-A37B-648BD85F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344558"/>
            <a:ext cx="8187071" cy="1934816"/>
          </a:xfrm>
        </p:spPr>
        <p:txBody>
          <a:bodyPr>
            <a:normAutofit/>
          </a:bodyPr>
          <a:lstStyle/>
          <a:p>
            <a:r>
              <a:rPr lang="sl-SI" sz="4400" dirty="0"/>
              <a:t>ČE TO POSLUŠATE KOT DELODAJALEC…</a:t>
            </a:r>
            <a:endParaRPr lang="en-SI" sz="44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F14131-38B1-44D6-9CCE-541AD41C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0310" y="3277570"/>
            <a:ext cx="8651631" cy="1962239"/>
          </a:xfrm>
        </p:spPr>
        <p:txBody>
          <a:bodyPr>
            <a:normAutofit/>
          </a:bodyPr>
          <a:lstStyle/>
          <a:p>
            <a:r>
              <a:rPr lang="sl-SI" sz="2800" b="0" dirty="0"/>
              <a:t>Vaši zaposleni trenutno verjetno ne zmorejo delati s 100% kapaciteto.</a:t>
            </a:r>
          </a:p>
          <a:p>
            <a:endParaRPr lang="sl-SI" sz="2800" b="0" dirty="0"/>
          </a:p>
          <a:p>
            <a:endParaRPr lang="sl-SI" sz="2800" b="0" dirty="0"/>
          </a:p>
        </p:txBody>
      </p:sp>
    </p:spTree>
    <p:extLst>
      <p:ext uri="{BB962C8B-B14F-4D97-AF65-F5344CB8AC3E}">
        <p14:creationId xmlns:p14="http://schemas.microsoft.com/office/powerpoint/2010/main" val="179461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igrača, smučanje&#10;&#10;Opis je samodejno ustvarjen">
            <a:extLst>
              <a:ext uri="{FF2B5EF4-FFF2-40B4-BE49-F238E27FC236}">
                <a16:creationId xmlns:a16="http://schemas.microsoft.com/office/drawing/2014/main" id="{1784C829-72D8-44F5-8B5D-8E7A75433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71" y="1741471"/>
            <a:ext cx="6666523" cy="373964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38AE5CD-8B4D-4CF6-82F8-1E16D83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44598"/>
            <a:ext cx="10178322" cy="840773"/>
          </a:xfrm>
        </p:spPr>
        <p:txBody>
          <a:bodyPr>
            <a:noAutofit/>
          </a:bodyPr>
          <a:lstStyle/>
          <a:p>
            <a:pPr algn="ctr"/>
            <a:r>
              <a:rPr lang="sl-SI" sz="3600" dirty="0"/>
              <a:t>Komunikacija pri delu od doma in timsko delo </a:t>
            </a:r>
            <a:r>
              <a:rPr lang="sl-SI" sz="1600" dirty="0"/>
              <a:t>(Gardner in </a:t>
            </a:r>
            <a:r>
              <a:rPr lang="sl-SI" sz="1600" dirty="0" err="1"/>
              <a:t>matviak</a:t>
            </a:r>
            <a:r>
              <a:rPr lang="sl-SI" sz="1600" dirty="0"/>
              <a:t>, 2020)</a:t>
            </a:r>
            <a:endParaRPr lang="en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E22E4D-1D9F-4E25-A178-27DA19A3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78071"/>
            <a:ext cx="5824371" cy="5028746"/>
          </a:xfrm>
        </p:spPr>
        <p:txBody>
          <a:bodyPr>
            <a:normAutofit/>
          </a:bodyPr>
          <a:lstStyle/>
          <a:p>
            <a:r>
              <a:rPr lang="sl-SI" sz="2400" u="sng" dirty="0"/>
              <a:t>Natančna porazdelitev ciljev in vlog članov skupine </a:t>
            </a:r>
            <a:endParaRPr lang="sl-SI" sz="2400" dirty="0"/>
          </a:p>
          <a:p>
            <a:r>
              <a:rPr lang="sl-SI" sz="2400" dirty="0"/>
              <a:t>Pomen ohranjanja </a:t>
            </a:r>
            <a:r>
              <a:rPr lang="sl-SI" sz="2400" u="sng" dirty="0"/>
              <a:t>medosebne interakcije </a:t>
            </a:r>
            <a:r>
              <a:rPr lang="sl-SI" sz="2400" dirty="0"/>
              <a:t>med člani</a:t>
            </a:r>
          </a:p>
          <a:p>
            <a:r>
              <a:rPr lang="sl-SI" sz="2400" u="sng" dirty="0"/>
              <a:t>Timski sestanki oz. poročanja </a:t>
            </a:r>
          </a:p>
          <a:p>
            <a:r>
              <a:rPr lang="sl-SI" sz="2400" dirty="0"/>
              <a:t>Vzemite si </a:t>
            </a:r>
            <a:r>
              <a:rPr lang="sl-SI" sz="2400" u="sng" dirty="0"/>
              <a:t>čas za pogovor o svojem življenju, počutju</a:t>
            </a:r>
            <a:r>
              <a:rPr lang="sl-SI" sz="2400" dirty="0"/>
              <a:t>,</a:t>
            </a:r>
          </a:p>
          <a:p>
            <a:r>
              <a:rPr lang="sl-SI" sz="2400" u="sng" dirty="0"/>
              <a:t>Spoznajte se z delovnim okoljem vaših sodelavcev,</a:t>
            </a:r>
            <a:r>
              <a:rPr lang="sl-SI" sz="2400" dirty="0"/>
              <a:t> </a:t>
            </a:r>
          </a:p>
          <a:p>
            <a:r>
              <a:rPr lang="sl-SI" sz="2400" u="sng" dirty="0"/>
              <a:t>Bodite previdni pri uporabi tehnologije</a:t>
            </a:r>
            <a:endParaRPr lang="en-SI" u="sng" dirty="0"/>
          </a:p>
        </p:txBody>
      </p:sp>
    </p:spTree>
    <p:extLst>
      <p:ext uri="{BB962C8B-B14F-4D97-AF65-F5344CB8AC3E}">
        <p14:creationId xmlns:p14="http://schemas.microsoft.com/office/powerpoint/2010/main" val="248722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83E5A0-521B-47CC-8A7D-1EA025E0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94494"/>
            <a:ext cx="10178322" cy="997236"/>
          </a:xfrm>
        </p:spPr>
        <p:txBody>
          <a:bodyPr>
            <a:noAutofit/>
          </a:bodyPr>
          <a:lstStyle/>
          <a:p>
            <a:pPr algn="ctr"/>
            <a:r>
              <a:rPr lang="sl-SI" sz="4000" dirty="0"/>
              <a:t>Ohranjanje ravnovesja med delom in zasebnim življenjem</a:t>
            </a:r>
            <a:endParaRPr lang="en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ACEE54-A51F-4EBB-8734-C04E0C71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490597"/>
            <a:ext cx="10396983" cy="5172909"/>
          </a:xfrm>
        </p:spPr>
        <p:txBody>
          <a:bodyPr>
            <a:normAutofit/>
          </a:bodyPr>
          <a:lstStyle/>
          <a:p>
            <a:r>
              <a:rPr lang="sl-SI" dirty="0"/>
              <a:t>TEHNIKE UPRAVLJANJA S ČASOM</a:t>
            </a:r>
          </a:p>
          <a:p>
            <a:r>
              <a:rPr lang="sl-SI" dirty="0">
                <a:sym typeface="Wingdings" panose="05000000000000000000" pitchFamily="2" charset="2"/>
              </a:rPr>
              <a:t>ČAS BREZ DELA!</a:t>
            </a:r>
          </a:p>
          <a:p>
            <a:r>
              <a:rPr lang="sl-SI" dirty="0">
                <a:sym typeface="Wingdings" panose="05000000000000000000" pitchFamily="2" charset="2"/>
              </a:rPr>
              <a:t>Pripravite „tabelo“ oz. urnik za svoje sodelavce in svojo družino. Vsebuje naj sledeče: 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	DELO: sodelavci?</a:t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>	DELO: tihe in kreativne ure?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	DRUŽINA/PRIJATELJI/PROSTI ČAS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KAKO RAZLOŽIMO OTROKOM OZ. KAKO JIH ZAMOTIMO ZA ČAS NAŠEGA DELA?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OTROCI BODO POTREBOVALI VEČ VAŠE POZORNOSTI (zaskrbljenost, dolgčas)</a:t>
            </a:r>
          </a:p>
        </p:txBody>
      </p:sp>
    </p:spTree>
    <p:extLst>
      <p:ext uri="{BB962C8B-B14F-4D97-AF65-F5344CB8AC3E}">
        <p14:creationId xmlns:p14="http://schemas.microsoft.com/office/powerpoint/2010/main" val="357753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EA38DB-9C27-44B9-A24B-438E308A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13145"/>
            <a:ext cx="10178322" cy="70849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Primer </a:t>
            </a:r>
            <a:endParaRPr lang="en-SI" dirty="0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3FF7F44C-DA61-4045-8D29-91C448616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851436"/>
              </p:ext>
            </p:extLst>
          </p:nvPr>
        </p:nvGraphicFramePr>
        <p:xfrm>
          <a:off x="1251678" y="821635"/>
          <a:ext cx="1017905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168553426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21783046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655891466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521527650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122527114"/>
                    </a:ext>
                  </a:extLst>
                </a:gridCol>
              </a:tblGrid>
              <a:tr h="352673">
                <a:tc>
                  <a:txBody>
                    <a:bodyPr/>
                    <a:lstStyle/>
                    <a:p>
                      <a:r>
                        <a:rPr lang="sl-SI" b="0" dirty="0"/>
                        <a:t>URA</a:t>
                      </a:r>
                      <a:endParaRPr lang="en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/>
                        <a:t>MAMI</a:t>
                      </a:r>
                      <a:endParaRPr lang="en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/>
                        <a:t>OČI</a:t>
                      </a:r>
                      <a:endParaRPr lang="en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/>
                        <a:t>ERIK</a:t>
                      </a:r>
                      <a:endParaRPr lang="en-S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/>
                        <a:t>NIKA</a:t>
                      </a:r>
                      <a:endParaRPr lang="en-S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86818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r>
                        <a:rPr lang="sl-SI" dirty="0"/>
                        <a:t>8:00 – 8:30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SKUPEN ZAJTRK 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SKUPEN ZAJTRK 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SKUPEN ZAJTRK 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SKUPEN ZAJTRK 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05962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r>
                        <a:rPr lang="sl-SI" dirty="0"/>
                        <a:t>8:30 – 11:00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DELO (tihe ure)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DELO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UČENJE (matura)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IZOBRAŽEVANJE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69133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r>
                        <a:rPr lang="sl-SI" dirty="0"/>
                        <a:t>11:00 – 11:30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DELO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DELO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PAVZA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IGRA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0426"/>
                  </a:ext>
                </a:extLst>
              </a:tr>
              <a:tr h="608724">
                <a:tc>
                  <a:txBody>
                    <a:bodyPr/>
                    <a:lstStyle/>
                    <a:p>
                      <a:r>
                        <a:rPr lang="sl-SI" dirty="0"/>
                        <a:t>11:30 – 13:00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DELO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PRIPRAVA KOSILA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UČENJE + NALOGA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IGRA + pomoč očetu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16804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r>
                        <a:rPr lang="sl-SI" dirty="0"/>
                        <a:t>13:00 – 14:00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SKUPNO KOSILO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SKUPNO KOSILO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SKUPNO KOSILO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SKUPNO KOSILO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193956"/>
                  </a:ext>
                </a:extLst>
              </a:tr>
              <a:tr h="608724">
                <a:tc>
                  <a:txBody>
                    <a:bodyPr/>
                    <a:lstStyle/>
                    <a:p>
                      <a:r>
                        <a:rPr lang="sl-SI" dirty="0"/>
                        <a:t>14:00 – 15: 00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TELOVADBA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PROSTI ČAS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PROSTI ČAS (ne moti) 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TELOVADBA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529616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73798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22766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16201"/>
                  </a:ext>
                </a:extLst>
              </a:tr>
              <a:tr h="869606"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KOT DRUŽINA SE POSKUSITE USKLADITI!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SAJ BOSTE VEČINO ČASA PREŽIVELI SKUPAJ </a:t>
                      </a:r>
                      <a:r>
                        <a:rPr lang="sl-SI" dirty="0">
                          <a:sym typeface="Wingdings" panose="05000000000000000000" pitchFamily="2" charset="2"/>
                        </a:rPr>
                        <a:t>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94366"/>
                  </a:ext>
                </a:extLst>
              </a:tr>
              <a:tr h="352673"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….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3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59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D9E19E4-9CA9-45D4-B4C2-506F79F0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682" y="238539"/>
            <a:ext cx="8166961" cy="2567593"/>
          </a:xfrm>
        </p:spPr>
        <p:txBody>
          <a:bodyPr>
            <a:normAutofit/>
          </a:bodyPr>
          <a:lstStyle/>
          <a:p>
            <a:r>
              <a:rPr lang="sl-SI" sz="4400" dirty="0"/>
              <a:t>Namig: </a:t>
            </a:r>
            <a:r>
              <a:rPr lang="sl-SI" sz="3200" dirty="0"/>
              <a:t>postavljanje meja pri delu!</a:t>
            </a:r>
            <a:endParaRPr lang="en-SI" sz="4400" dirty="0"/>
          </a:p>
        </p:txBody>
      </p:sp>
      <p:pic>
        <p:nvPicPr>
          <p:cNvPr id="7" name="Slika 6" descr="Slika, ki vsebuje besede oseba, sedeče, ženska, mlad&#10;&#10;Opis je samodejno ustvarjen">
            <a:extLst>
              <a:ext uri="{FF2B5EF4-FFF2-40B4-BE49-F238E27FC236}">
                <a16:creationId xmlns:a16="http://schemas.microsoft.com/office/drawing/2014/main" id="{48891198-3C64-4C97-93CB-02EF3E2EF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1" t="8758" r="2214" b="3994"/>
          <a:stretch/>
        </p:blipFill>
        <p:spPr>
          <a:xfrm>
            <a:off x="3074506" y="3110319"/>
            <a:ext cx="3379304" cy="3184464"/>
          </a:xfrm>
          <a:prstGeom prst="rect">
            <a:avLst/>
          </a:prstGeom>
        </p:spPr>
      </p:pic>
      <p:pic>
        <p:nvPicPr>
          <p:cNvPr id="9" name="Slika 8" descr="Slika, ki vsebuje besede zunanje, trava, polje, žival&#10;&#10;Opis je samodejno ustvarjen">
            <a:extLst>
              <a:ext uri="{FF2B5EF4-FFF2-40B4-BE49-F238E27FC236}">
                <a16:creationId xmlns:a16="http://schemas.microsoft.com/office/drawing/2014/main" id="{F82AA5C9-7BD6-4370-B9A4-E82B53187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56" y="3069458"/>
            <a:ext cx="4837987" cy="32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66C12-85E2-4BC5-9AEF-B4889E9B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30" y="517298"/>
            <a:ext cx="8187071" cy="182833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600" dirty="0"/>
              <a:t>Pazite na svoje zdravje</a:t>
            </a:r>
            <a:endParaRPr lang="en-SI" sz="66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5287CC4-906E-4B98-ADF3-50A74161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7721" y="5491086"/>
            <a:ext cx="7017488" cy="9511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l-SI" b="0" dirty="0"/>
              <a:t>Prehrana, telesna aktivnost, skrb za duševno zdravje in sprostitev </a:t>
            </a:r>
          </a:p>
          <a:p>
            <a:pPr algn="ctr"/>
            <a:r>
              <a:rPr lang="sl-SI" b="0" dirty="0"/>
              <a:t>(več v nadaljevanju)</a:t>
            </a:r>
            <a:endParaRPr lang="en-SI" b="0" dirty="0"/>
          </a:p>
        </p:txBody>
      </p:sp>
      <p:pic>
        <p:nvPicPr>
          <p:cNvPr id="5" name="Slika 4" descr="Slika, ki vsebuje besede miza, hrana, lesen, sedeče&#10;&#10;Opis je samodejno ustvarjen">
            <a:extLst>
              <a:ext uri="{FF2B5EF4-FFF2-40B4-BE49-F238E27FC236}">
                <a16:creationId xmlns:a16="http://schemas.microsoft.com/office/drawing/2014/main" id="{6B58DFE5-2668-4FE8-97CA-D05CA6D1C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29" y="2453815"/>
            <a:ext cx="4397071" cy="29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2E33F8D-A8F1-4E6F-8C38-4C882DF4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59026"/>
            <a:ext cx="10178322" cy="1417983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Spoprijemanje s socialno izolacijo in psihološko stisko</a:t>
            </a:r>
            <a:endParaRPr lang="en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9F058721-5948-414E-A9CC-D530339B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7009"/>
            <a:ext cx="10178322" cy="4916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POSLEDICE IZOLACIJE, KARANTENE IN STISKE OB IZBRUHU EPIDEMIJE? </a:t>
            </a:r>
            <a:r>
              <a:rPr lang="sl-SI" sz="1800" dirty="0"/>
              <a:t>(Brooks idr., 2020)</a:t>
            </a:r>
          </a:p>
          <a:p>
            <a:r>
              <a:rPr lang="sl-SI" sz="2400" u="sng" dirty="0"/>
              <a:t>Simptomi posttravmatskega stres</a:t>
            </a:r>
            <a:r>
              <a:rPr lang="sl-SI" sz="2400" dirty="0"/>
              <a:t>a (vsiljive misli, moraste sanje, pretirana budnost in pozornost…)</a:t>
            </a:r>
          </a:p>
          <a:p>
            <a:r>
              <a:rPr lang="sl-SI" sz="2400" u="sng" dirty="0"/>
              <a:t>Zmedenost in jeza 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3600" u="sng" dirty="0"/>
              <a:t>KAKO SE POČUTITE TA TRENUTEK? </a:t>
            </a:r>
          </a:p>
          <a:p>
            <a:pPr marL="0" indent="0">
              <a:buNone/>
            </a:pPr>
            <a:r>
              <a:rPr lang="sl-SI" sz="1400" dirty="0"/>
              <a:t>(CDC, 2020)</a:t>
            </a:r>
          </a:p>
          <a:p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838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6ED30-535E-409E-AC7A-9C5430F5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16130"/>
            <a:ext cx="10178322" cy="852649"/>
          </a:xfrm>
        </p:spPr>
        <p:txBody>
          <a:bodyPr/>
          <a:lstStyle/>
          <a:p>
            <a:r>
              <a:rPr lang="sl-SI" dirty="0"/>
              <a:t>NAPOVED VSEBINE 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A9F87A-B9C7-4FF7-8B87-26F92A7CA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1912"/>
            <a:ext cx="10178322" cy="4667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/>
              <a:t>DELO OD DOMA </a:t>
            </a:r>
          </a:p>
          <a:p>
            <a:r>
              <a:rPr lang="sl-SI" dirty="0"/>
              <a:t>Kako si ustvarimo primerno delovno okolje</a:t>
            </a:r>
          </a:p>
          <a:p>
            <a:r>
              <a:rPr lang="sl-SI" dirty="0"/>
              <a:t>Produktivnost pri delu od doma</a:t>
            </a:r>
          </a:p>
          <a:p>
            <a:r>
              <a:rPr lang="sl-SI" dirty="0"/>
              <a:t>Učinkovita komunikacija pri delu od doma </a:t>
            </a:r>
          </a:p>
          <a:p>
            <a:r>
              <a:rPr lang="sl-SI" dirty="0"/>
              <a:t>Kako uravnavamo ravnovesje med delom in zasebnim življenjem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u="sng" dirty="0"/>
              <a:t>SPOPRIJEMANJE S PSIHOLOŠKIMI POSLEDICAMI IZOLACIJE IN EPIDEMIJE</a:t>
            </a:r>
          </a:p>
          <a:p>
            <a:r>
              <a:rPr lang="sl-SI" dirty="0"/>
              <a:t>Kako pomagamo sebi (+ primeri tehnik in izvedba vaj)</a:t>
            </a:r>
          </a:p>
          <a:p>
            <a:r>
              <a:rPr lang="sl-SI" dirty="0"/>
              <a:t>Kako pomagamo otrokom pri delu za šolo in spoprijemanju s situacijo</a:t>
            </a:r>
          </a:p>
          <a:p>
            <a:r>
              <a:rPr lang="sl-SI" dirty="0"/>
              <a:t>Kako pomagamo starejšim in jih hkrati obvarujemo</a:t>
            </a:r>
          </a:p>
        </p:txBody>
      </p:sp>
    </p:spTree>
    <p:extLst>
      <p:ext uri="{BB962C8B-B14F-4D97-AF65-F5344CB8AC3E}">
        <p14:creationId xmlns:p14="http://schemas.microsoft.com/office/powerpoint/2010/main" val="410649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798050-D93C-422E-B61E-628BE647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09780"/>
            <a:ext cx="10178322" cy="111511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/>
              <a:t>Kako se soočamo s poplavo medijskih informacij? </a:t>
            </a:r>
            <a:r>
              <a:rPr lang="sl-SI" sz="1050" dirty="0"/>
              <a:t>(APA, 2020)</a:t>
            </a:r>
            <a:endParaRPr lang="en-SI" sz="4400" dirty="0"/>
          </a:p>
        </p:txBody>
      </p:sp>
      <p:pic>
        <p:nvPicPr>
          <p:cNvPr id="5" name="Označba mesta vsebine 4" descr="Slika, ki vsebuje besede modro, sedeče, parkiran, mesto&#10;&#10;Opis je samodejno ustvarjen">
            <a:extLst>
              <a:ext uri="{FF2B5EF4-FFF2-40B4-BE49-F238E27FC236}">
                <a16:creationId xmlns:a16="http://schemas.microsoft.com/office/drawing/2014/main" id="{7496AE98-DE4A-464C-887E-7AF0777FB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108770"/>
            <a:ext cx="4845050" cy="3424340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6A6B5C7-AF3E-409A-A515-04D1DB3DAC1E}"/>
              </a:ext>
            </a:extLst>
          </p:cNvPr>
          <p:cNvSpPr txBox="1"/>
          <p:nvPr/>
        </p:nvSpPr>
        <p:spPr>
          <a:xfrm>
            <a:off x="1006111" y="1502688"/>
            <a:ext cx="52224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OHRANJAJTE ŠIRŠI POGLED NA SITUACIJO</a:t>
            </a:r>
          </a:p>
          <a:p>
            <a:endParaRPr lang="sl-SI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OHRANITE DISTANCO NA SOCIALNIH OMREŽJIH</a:t>
            </a:r>
            <a:endParaRPr lang="sl-SI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OSTANITE VIRTUALNO POVEZANI IN SI ZGRADITE PODPORNO MREŽO</a:t>
            </a:r>
          </a:p>
          <a:p>
            <a:endParaRPr lang="sl-SI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4. „ODKLOPITE“ SE</a:t>
            </a:r>
          </a:p>
          <a:p>
            <a:endParaRPr lang="sl-SI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5. PREUSMERITE SVOJE MISLI 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– telesna aktivnost, hobiji, čuječnost </a:t>
            </a:r>
          </a:p>
          <a:p>
            <a:pPr marL="342900" indent="-342900">
              <a:buAutoNum type="arabicPeriod"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7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20CD4D-3C46-46E1-99A0-1AFDF615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75354"/>
          </a:xfrm>
        </p:spPr>
        <p:txBody>
          <a:bodyPr>
            <a:noAutofit/>
          </a:bodyPr>
          <a:lstStyle/>
          <a:p>
            <a:pPr algn="ctr"/>
            <a:r>
              <a:rPr lang="sl-SI" sz="3200" dirty="0"/>
              <a:t>Nekaj strategij za ohranjanje relativno normalnega življenjskega ritma</a:t>
            </a:r>
            <a:endParaRPr lang="en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68FEA0-F4AA-4A53-98C4-99F5FCFAA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731" y="1409645"/>
            <a:ext cx="5705713" cy="5017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u="sng" dirty="0"/>
          </a:p>
          <a:p>
            <a:pPr marL="0" indent="0">
              <a:buNone/>
            </a:pPr>
            <a:endParaRPr lang="sl-SI" sz="2400" u="sng" dirty="0"/>
          </a:p>
          <a:p>
            <a:pPr marL="0" indent="0">
              <a:buNone/>
            </a:pPr>
            <a:r>
              <a:rPr lang="sl-SI" sz="2400" u="sng" dirty="0"/>
              <a:t>VZPOSTAVITEV PODOBNE RUTINE, KOT STE JO IMELI PRED EPIDEMIJO </a:t>
            </a:r>
          </a:p>
          <a:p>
            <a:pPr marL="0" indent="0">
              <a:buNone/>
            </a:pPr>
            <a:endParaRPr lang="sl-SI" u="sng" dirty="0"/>
          </a:p>
          <a:p>
            <a:pPr marL="0" indent="0">
              <a:buNone/>
            </a:pPr>
            <a:endParaRPr lang="sl-SI" u="sng" dirty="0"/>
          </a:p>
          <a:p>
            <a:pPr marL="0" indent="0">
              <a:buNone/>
            </a:pPr>
            <a:endParaRPr lang="sl-SI" u="sng" dirty="0"/>
          </a:p>
          <a:p>
            <a:pPr marL="0" indent="0">
              <a:buNone/>
            </a:pPr>
            <a:r>
              <a:rPr lang="sl-SI" sz="2400" u="sng" dirty="0"/>
              <a:t>OPREDELITEV STVARI, NAD KATERIMI IMATE NADZOR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5" name="Slika 4" descr="Slika, ki vsebuje besede notranji, plošča, miza, sedeče&#10;&#10;Opis je samodejno ustvarjen">
            <a:extLst>
              <a:ext uri="{FF2B5EF4-FFF2-40B4-BE49-F238E27FC236}">
                <a16:creationId xmlns:a16="http://schemas.microsoft.com/office/drawing/2014/main" id="{B13DEC8F-7353-4194-B110-363E3EACE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42" y="2222196"/>
            <a:ext cx="5089161" cy="33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FA754B0C-C101-41F8-B262-4545818A2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5" y="2471670"/>
            <a:ext cx="4695322" cy="422455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85E7A41-1BAE-4AF7-AD9F-92BC65D2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42629"/>
            <a:ext cx="10178322" cy="730798"/>
          </a:xfrm>
        </p:spPr>
        <p:txBody>
          <a:bodyPr>
            <a:normAutofit fontScale="90000"/>
          </a:bodyPr>
          <a:lstStyle/>
          <a:p>
            <a:r>
              <a:rPr lang="sl-SI" dirty="0"/>
              <a:t>Ko smo zaskrbljeni…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4D2E01-BE0B-4D2D-82B7-A00313A4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82" y="1073427"/>
            <a:ext cx="6408079" cy="5459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TEHNIKE ČUJEČNOSTI – čuječnost pomeni zavedanje sveta okrog sebe, svojih notranjih občutkov in njihovo sprejemanje brez obsojanja (</a:t>
            </a:r>
            <a:r>
              <a:rPr lang="sl-SI" sz="2400" dirty="0" err="1"/>
              <a:t>Kabat</a:t>
            </a:r>
            <a:r>
              <a:rPr lang="sl-SI" sz="2400" dirty="0"/>
              <a:t> </a:t>
            </a:r>
            <a:r>
              <a:rPr lang="sl-SI" sz="2400" dirty="0" err="1"/>
              <a:t>Zinn</a:t>
            </a:r>
            <a:r>
              <a:rPr lang="sl-SI" sz="2400" dirty="0"/>
              <a:t>, 2003)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400" dirty="0"/>
              <a:t>KORISTI ČUJEČNOSTI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400" dirty="0"/>
              <a:t>Meni osebno ena od ljubših tehnik – KOLO ZAVEDANJA (</a:t>
            </a:r>
            <a:r>
              <a:rPr lang="sl-SI" sz="2400" dirty="0" err="1"/>
              <a:t>Siegel</a:t>
            </a:r>
            <a:r>
              <a:rPr lang="sl-SI" sz="2400" dirty="0"/>
              <a:t>, 2016)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230209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C96542-016A-4703-9C62-53F5D212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7058"/>
          </a:xfrm>
        </p:spPr>
        <p:txBody>
          <a:bodyPr/>
          <a:lstStyle/>
          <a:p>
            <a:pPr algn="ctr"/>
            <a:r>
              <a:rPr lang="sl-SI" dirty="0"/>
              <a:t>Kolo zavedanja - vaja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BEE829-D42B-4DC0-94D8-7B8271AD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9443"/>
            <a:ext cx="10178322" cy="5296172"/>
          </a:xfrm>
        </p:spPr>
        <p:txBody>
          <a:bodyPr/>
          <a:lstStyle/>
          <a:p>
            <a:pPr marL="457200" indent="-45720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F0D53774-9690-4ABB-BC73-F74B33163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30" y="1394025"/>
            <a:ext cx="5444196" cy="48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BBE1A-F9C9-49AB-A2AB-AEE4831F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2832"/>
          </a:xfrm>
        </p:spPr>
        <p:txBody>
          <a:bodyPr>
            <a:noAutofit/>
          </a:bodyPr>
          <a:lstStyle/>
          <a:p>
            <a:r>
              <a:rPr lang="sl-SI" sz="4800" dirty="0"/>
              <a:t>Kognitivna </a:t>
            </a:r>
            <a:r>
              <a:rPr lang="sl-SI" sz="4800" dirty="0" err="1"/>
              <a:t>restrukturacja</a:t>
            </a:r>
            <a:r>
              <a:rPr lang="sl-SI" sz="4800" dirty="0"/>
              <a:t> </a:t>
            </a:r>
            <a:r>
              <a:rPr lang="sl-SI" sz="1800" dirty="0"/>
              <a:t>(Burns, 1989)</a:t>
            </a:r>
            <a:br>
              <a:rPr lang="sl-SI" sz="1800" dirty="0"/>
            </a:br>
            <a:endParaRPr lang="en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879247-2236-4F25-BB98-9F3F61DBF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16764"/>
            <a:ext cx="10542757" cy="4956313"/>
          </a:xfrm>
        </p:spPr>
        <p:txBody>
          <a:bodyPr>
            <a:normAutofit/>
          </a:bodyPr>
          <a:lstStyle/>
          <a:p>
            <a:r>
              <a:rPr lang="sl-SI" dirty="0"/>
              <a:t>NEPRIJETNE MISLI, KI NAM NISO V POMOČ. </a:t>
            </a:r>
          </a:p>
          <a:p>
            <a:r>
              <a:rPr lang="sl-SI" dirty="0"/>
              <a:t>EKSTREMI</a:t>
            </a:r>
          </a:p>
          <a:p>
            <a:r>
              <a:rPr lang="sl-SI" dirty="0"/>
              <a:t>POSPLOŠEVANJE</a:t>
            </a:r>
          </a:p>
          <a:p>
            <a:r>
              <a:rPr lang="sl-SI" dirty="0"/>
              <a:t>IGNORIRANJE POZITIVNEGA </a:t>
            </a:r>
          </a:p>
          <a:p>
            <a:r>
              <a:rPr lang="sl-SI" dirty="0"/>
              <a:t>KRIVDA</a:t>
            </a:r>
          </a:p>
          <a:p>
            <a:r>
              <a:rPr lang="sl-SI" dirty="0"/>
              <a:t>OZNAČEVANJE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600" dirty="0"/>
              <a:t>KAKO SI LAHKO POMAGAMO?</a:t>
            </a:r>
          </a:p>
          <a:p>
            <a:pPr marL="0" indent="0">
              <a:buNone/>
            </a:pPr>
            <a:r>
              <a:rPr lang="sl-SI" dirty="0"/>
              <a:t>Več na </a:t>
            </a:r>
            <a:r>
              <a:rPr lang="pt-PT" dirty="0">
                <a:hlinkClick r:id="rId2"/>
              </a:rPr>
              <a:t>https://arfamiliesfirst.com/wp-content/uploads/2013/05/Cognitive-Distortions.pdf</a:t>
            </a:r>
            <a:endParaRPr lang="sl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9847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4954BC-F221-45A3-89F0-013FC9F9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32522"/>
            <a:ext cx="10178322" cy="119269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/>
              <a:t>Kako se počutijo otroci in mladostniki </a:t>
            </a:r>
            <a:r>
              <a:rPr lang="sl-SI" sz="2000" dirty="0"/>
              <a:t>(</a:t>
            </a:r>
            <a:r>
              <a:rPr lang="sl-SI" sz="2000" dirty="0" err="1"/>
              <a:t>who</a:t>
            </a:r>
            <a:r>
              <a:rPr lang="sl-SI" sz="2000" dirty="0"/>
              <a:t>, 2020)</a:t>
            </a:r>
            <a:endParaRPr lang="en-SI" sz="4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1DC627-2805-4700-BAB9-6696BF03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325217"/>
            <a:ext cx="5188879" cy="5274367"/>
          </a:xfrm>
        </p:spPr>
        <p:txBody>
          <a:bodyPr>
            <a:normAutofit lnSpcReduction="10000"/>
          </a:bodyPr>
          <a:lstStyle/>
          <a:p>
            <a:r>
              <a:rPr lang="sl-SI" dirty="0"/>
              <a:t>težave z razumevanjem situacije</a:t>
            </a:r>
          </a:p>
          <a:p>
            <a:r>
              <a:rPr lang="sl-SI" dirty="0" err="1"/>
              <a:t>splošnA</a:t>
            </a:r>
            <a:r>
              <a:rPr lang="sl-SI" dirty="0"/>
              <a:t> napetost v družbi in v družini, vedo, da je šola zaprta, da so starši doma </a:t>
            </a:r>
            <a:r>
              <a:rPr lang="sl-SI" dirty="0" err="1"/>
              <a:t>itd</a:t>
            </a:r>
            <a:r>
              <a:rPr lang="sl-SI" dirty="0"/>
              <a:t>…, lahko postanejo tudi sami prestrašeni in zaskrbljeni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Zasl. Prof. dr. Ljubica Marjanovič Umek: </a:t>
            </a:r>
            <a:r>
              <a:rPr lang="sl-SI" u="sng" dirty="0"/>
              <a:t>nemir, iskanje pozornosti, jok, brezvoljnost, težave s spanjem (mlajši otroci)</a:t>
            </a:r>
          </a:p>
          <a:p>
            <a:pPr marL="0" indent="0">
              <a:buNone/>
            </a:pPr>
            <a:endParaRPr lang="sl-SI" u="sng" dirty="0"/>
          </a:p>
          <a:p>
            <a:r>
              <a:rPr lang="sl-SI" dirty="0"/>
              <a:t>KAJ PA MLADOSTNIKI?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u="sng" dirty="0"/>
              <a:t>TE SIMPTOMI NISO NAČINI, DA BI VAM NAGAJALI, VENDAR SO ZNAKI STISKE!</a:t>
            </a:r>
            <a:endParaRPr lang="en-SI" u="sng" dirty="0"/>
          </a:p>
        </p:txBody>
      </p:sp>
      <p:pic>
        <p:nvPicPr>
          <p:cNvPr id="5" name="Slika 4" descr="Slika, ki vsebuje besede notranji, postelja, polaganje, oseba&#10;&#10;Opis je samodejno ustvarjen">
            <a:extLst>
              <a:ext uri="{FF2B5EF4-FFF2-40B4-BE49-F238E27FC236}">
                <a16:creationId xmlns:a16="http://schemas.microsoft.com/office/drawing/2014/main" id="{1EA5C17B-D6D1-4768-AAD9-95CBFDD66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66" y="1431235"/>
            <a:ext cx="5188879" cy="34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9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B29B4-2332-4280-8EDD-5A1C67BF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98783"/>
            <a:ext cx="10178322" cy="127220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dirty="0"/>
              <a:t>Kako pomagamo svojemu otroku ali mladostniku</a:t>
            </a:r>
            <a:endParaRPr lang="en-SI" sz="4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6EE082-4E76-4F19-8249-06510762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90261"/>
            <a:ext cx="10178322" cy="5068956"/>
          </a:xfrm>
        </p:spPr>
        <p:txBody>
          <a:bodyPr>
            <a:normAutofit lnSpcReduction="10000"/>
          </a:bodyPr>
          <a:lstStyle/>
          <a:p>
            <a:r>
              <a:rPr lang="sl-SI" dirty="0"/>
              <a:t>NCTSN (2020) – POSKRBITE ZASE – ZGLED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POTRPEŽLJIVOST IN TOLERANTNOST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DRUŽINSKA RUTINA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SPODBUJAJTE KRITIČNOST DO NESTROKOVNIH OBJAV NA SOCIALNIH OMREŽJIH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OHRANJANJE POVEZAV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Izdelajte pobarvanko za otroka po vzoru </a:t>
            </a:r>
            <a:r>
              <a:rPr lang="pt-PT" dirty="0">
                <a:hlinkClick r:id="rId2"/>
              </a:rPr>
              <a:t>https://www.cdc.gov/cpr/readywrigley/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39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A3A312AC-7ED4-4328-93A2-0ECF6E85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52" y="304800"/>
            <a:ext cx="482129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3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923E1-7233-4788-9D27-46AF08C4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4763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Kako pomagamo pri delu za šolo?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DFA490-6252-45C7-9C9F-867770AD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0017"/>
            <a:ext cx="6153463" cy="495631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STRES – MOTIVACIJA?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SAMOSTOJNOST IN SAMOREGULACIJA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SKLENITEV DOGOVORA Z OTROKOM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Uporabljajte materiale na SPLETU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Mladostnik: ohranjajte pogovore o ciljih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SPODBUJAJTE VZPOSTAVITEV RUTINE, ZDRAVO PREHRANO IN TELESNO AKTIVNOST </a:t>
            </a:r>
          </a:p>
          <a:p>
            <a:endParaRPr lang="sl-SI" dirty="0"/>
          </a:p>
          <a:p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F9ABCFC-7CE6-4A96-A84F-1752351B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93" y="1825957"/>
            <a:ext cx="5716874" cy="32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9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957D08-FBE2-45F9-B466-209E46BD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/>
              <a:t>Kako pomagamo starejšim osebam</a:t>
            </a:r>
            <a:r>
              <a:rPr lang="sl-SI" sz="1600" dirty="0"/>
              <a:t>(who,2020)</a:t>
            </a:r>
            <a:endParaRPr lang="en-SI" sz="4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95E181-43CE-4AE2-96F2-13D9A699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1577009"/>
            <a:ext cx="4516076" cy="5049078"/>
          </a:xfrm>
        </p:spPr>
        <p:txBody>
          <a:bodyPr>
            <a:normAutofit/>
          </a:bodyPr>
          <a:lstStyle/>
          <a:p>
            <a:r>
              <a:rPr lang="sl-SI" b="1" u="sng" dirty="0"/>
              <a:t>NUJNO UPOŠTEVANJE VSEH PRIPOROČIL PRISTOJNIH AGENCIJ!!!</a:t>
            </a:r>
          </a:p>
          <a:p>
            <a:r>
              <a:rPr lang="sl-SI" dirty="0"/>
              <a:t>RANLJIVOST</a:t>
            </a:r>
          </a:p>
          <a:p>
            <a:r>
              <a:rPr lang="sl-SI" dirty="0"/>
              <a:t>SENZACIONALIZEM</a:t>
            </a:r>
          </a:p>
          <a:p>
            <a:r>
              <a:rPr lang="sl-SI" dirty="0"/>
              <a:t>KONTAKT </a:t>
            </a:r>
          </a:p>
          <a:p>
            <a:r>
              <a:rPr lang="sl-SI" dirty="0"/>
              <a:t>DNEVNI OPOMINI</a:t>
            </a:r>
          </a:p>
          <a:p>
            <a:r>
              <a:rPr lang="sl-SI" dirty="0"/>
              <a:t>KOGNITIVNE NALOGE</a:t>
            </a:r>
          </a:p>
          <a:p>
            <a:r>
              <a:rPr lang="sl-SI" dirty="0"/>
              <a:t>POGOVOR, POGOVOR, POGOVOR!</a:t>
            </a:r>
          </a:p>
          <a:p>
            <a:r>
              <a:rPr lang="sl-SI" dirty="0"/>
              <a:t>ČE STE ZDRAVI – POMOČ SKUPNOSTI</a:t>
            </a:r>
          </a:p>
        </p:txBody>
      </p:sp>
      <p:pic>
        <p:nvPicPr>
          <p:cNvPr id="5" name="Slika 4" descr="Slika, ki vsebuje besede oseba, notranji, moški, nošenje&#10;&#10;Opis je samodejno ustvarjen">
            <a:extLst>
              <a:ext uri="{FF2B5EF4-FFF2-40B4-BE49-F238E27FC236}">
                <a16:creationId xmlns:a16="http://schemas.microsoft.com/office/drawing/2014/main" id="{C10003A6-FB1C-4692-A6AE-373ECAB5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5" y="1903208"/>
            <a:ext cx="5911121" cy="33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8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F0AE061-825A-4723-A678-5522D30D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226" y="1073888"/>
            <a:ext cx="8852451" cy="4783573"/>
          </a:xfrm>
        </p:spPr>
        <p:txBody>
          <a:bodyPr>
            <a:normAutofit fontScale="90000"/>
          </a:bodyPr>
          <a:lstStyle/>
          <a:p>
            <a:r>
              <a:rPr lang="sl-SI" sz="4400" dirty="0"/>
              <a:t>Ob vseh mojih nasvetih nujno upoštevajte navodila pristojnih služb(vlada </a:t>
            </a:r>
            <a:r>
              <a:rPr lang="sl-SI" sz="4400" dirty="0" err="1"/>
              <a:t>rs</a:t>
            </a:r>
            <a:r>
              <a:rPr lang="sl-SI" sz="4400" dirty="0"/>
              <a:t>, </a:t>
            </a:r>
            <a:r>
              <a:rPr lang="sl-SI" sz="4400" dirty="0" err="1"/>
              <a:t>nijz</a:t>
            </a:r>
            <a:r>
              <a:rPr lang="sl-SI" sz="4400" dirty="0"/>
              <a:t>…) </a:t>
            </a:r>
            <a:br>
              <a:rPr lang="sl-SI" sz="4400" dirty="0"/>
            </a:br>
            <a:br>
              <a:rPr lang="sl-SI" sz="4400" dirty="0"/>
            </a:br>
            <a:r>
              <a:rPr lang="sl-SI" sz="4400" dirty="0"/>
              <a:t>IN NAJPREJ POSKRBITE ZA SVOJE ZDRAVJE TER ZDRAVJE VAŠE DRUŽINE </a:t>
            </a:r>
            <a:r>
              <a:rPr lang="sl-SI" sz="4400" dirty="0">
                <a:sym typeface="Wingdings" panose="05000000000000000000" pitchFamily="2" charset="2"/>
              </a:rPr>
              <a:t></a:t>
            </a:r>
            <a:endParaRPr lang="en-SI" sz="4400" dirty="0"/>
          </a:p>
        </p:txBody>
      </p:sp>
    </p:spTree>
    <p:extLst>
      <p:ext uri="{BB962C8B-B14F-4D97-AF65-F5344CB8AC3E}">
        <p14:creationId xmlns:p14="http://schemas.microsoft.com/office/powerpoint/2010/main" val="222294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CAC3859-1C4B-42B5-BE55-71FD4A3D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627" y="2022522"/>
            <a:ext cx="8187071" cy="2812956"/>
          </a:xfrm>
        </p:spPr>
        <p:txBody>
          <a:bodyPr>
            <a:normAutofit/>
          </a:bodyPr>
          <a:lstStyle/>
          <a:p>
            <a:r>
              <a:rPr lang="sl-SI" sz="4000" dirty="0"/>
              <a:t>PSIHOSOCIALNA PODPORA: </a:t>
            </a:r>
            <a:br>
              <a:rPr lang="sl-SI" sz="4000" dirty="0"/>
            </a:br>
            <a:r>
              <a:rPr lang="pt-PT" sz="2800" dirty="0">
                <a:hlinkClick r:id="rId2"/>
              </a:rPr>
              <a:t>https://www.facebook.com/psiho.dezinfekcija/</a:t>
            </a:r>
            <a:endParaRPr lang="en-SI" sz="4000" dirty="0"/>
          </a:p>
        </p:txBody>
      </p:sp>
    </p:spTree>
    <p:extLst>
      <p:ext uri="{BB962C8B-B14F-4D97-AF65-F5344CB8AC3E}">
        <p14:creationId xmlns:p14="http://schemas.microsoft.com/office/powerpoint/2010/main" val="1868439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52A4E7B-E8B7-4532-B033-006E04B4E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000" dirty="0"/>
              <a:t>Bodimo solidarni in ostanimo zdravi </a:t>
            </a:r>
            <a:r>
              <a:rPr lang="sl-SI" sz="8000" dirty="0">
                <a:sym typeface="Wingdings" panose="05000000000000000000" pitchFamily="2" charset="2"/>
              </a:rPr>
              <a:t></a:t>
            </a:r>
            <a:endParaRPr lang="en-SI" sz="8000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31672D3B-84A8-438E-AFD4-3CF1CB4E5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88596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4ADAA-0CF3-494E-BD87-17761000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Viri 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7CEA17-A82B-46DE-AD74-20F63F38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13183"/>
            <a:ext cx="10178322" cy="5565913"/>
          </a:xfrm>
        </p:spPr>
        <p:txBody>
          <a:bodyPr>
            <a:normAutofit/>
          </a:bodyPr>
          <a:lstStyle/>
          <a:p>
            <a:r>
              <a:rPr lang="pt-PT" sz="1200" dirty="0">
                <a:hlinkClick r:id="rId2"/>
              </a:rPr>
              <a:t>https://hbr-org.cdn.ampproject.org/c/s/hbr.org/amp/2020/03/coronavirus-could-force-teams-to-work-remotely</a:t>
            </a:r>
            <a:endParaRPr lang="sl-SI" sz="1200" dirty="0"/>
          </a:p>
          <a:p>
            <a:r>
              <a:rPr lang="pt-PT" sz="1200" dirty="0">
                <a:hlinkClick r:id="rId3"/>
              </a:rPr>
              <a:t>https://www.researchgate.net/publication/230623342_Time_Management_Strategies_for_Research_Productivity</a:t>
            </a:r>
            <a:endParaRPr lang="sl-SI" sz="1200" dirty="0"/>
          </a:p>
          <a:p>
            <a:r>
              <a:rPr lang="pt-PT" sz="1200" dirty="0">
                <a:hlinkClick r:id="rId4"/>
              </a:rPr>
              <a:t>https://www.academia.edu/40037393/Effective_Time_Management_Strategies</a:t>
            </a:r>
            <a:endParaRPr lang="sl-SI" sz="1200" dirty="0"/>
          </a:p>
          <a:p>
            <a:r>
              <a:rPr lang="pt-PT" sz="1200" dirty="0">
                <a:hlinkClick r:id="rId5"/>
              </a:rPr>
              <a:t>https://www.researchgate.net/publication/220306251_Homeworkers'_Usage_of_Mobile_Phones_Social_Isolation_in_the_Home-Workplace</a:t>
            </a:r>
            <a:endParaRPr lang="sl-SI" sz="1200" dirty="0"/>
          </a:p>
          <a:p>
            <a:r>
              <a:rPr lang="pt-PT" sz="1200" dirty="0">
                <a:hlinkClick r:id="rId6"/>
              </a:rPr>
              <a:t>https://journals.sagepub.com/doi/full/10.1177/0308518X19842583</a:t>
            </a:r>
            <a:endParaRPr lang="sl-SI" sz="1200" dirty="0"/>
          </a:p>
          <a:p>
            <a:r>
              <a:rPr lang="pt-PT" sz="1200" dirty="0">
                <a:hlinkClick r:id="rId7"/>
              </a:rPr>
              <a:t>https://www.researchgate.net/publication/259053477_Home_is_where_the_work_is_A_new_study_of_homeworking_in_Acas_-_and_beyond</a:t>
            </a:r>
            <a:endParaRPr lang="sl-SI" sz="1200" dirty="0"/>
          </a:p>
          <a:p>
            <a:r>
              <a:rPr lang="pt-PT" sz="1200" dirty="0">
                <a:hlinkClick r:id="rId8"/>
              </a:rPr>
              <a:t>https://www.researchgate.net/publication/279190533_Creating_the_Productive_Workplace</a:t>
            </a:r>
            <a:endParaRPr lang="sl-SI" sz="1200" dirty="0"/>
          </a:p>
          <a:p>
            <a:r>
              <a:rPr lang="pt-PT" sz="1200" dirty="0">
                <a:hlinkClick r:id="rId9"/>
              </a:rPr>
              <a:t>https://www.semanticscholar.org/paper/L%C3%B6nnqvist-Exploring-More-Productive-Ways-of-Working-Ruostela-Antti/2f69a20aac4dcea50782605c000d38b8901d6b7a</a:t>
            </a:r>
            <a:endParaRPr lang="sl-SI" sz="1200" dirty="0"/>
          </a:p>
          <a:p>
            <a:r>
              <a:rPr lang="pt-PT" sz="1200" dirty="0">
                <a:hlinkClick r:id="rId10"/>
              </a:rPr>
              <a:t>https://www.teamviewer.com/en/telecommuting-work-life-balance/</a:t>
            </a:r>
            <a:endParaRPr lang="sl-SI" sz="1200" dirty="0"/>
          </a:p>
          <a:p>
            <a:r>
              <a:rPr lang="pt-PT" sz="1200" dirty="0">
                <a:hlinkClick r:id="rId11"/>
              </a:rPr>
              <a:t>https://www.cdc.gov/coronavirus/2019-ncov/prepare/managing-stress-anxiety.html</a:t>
            </a:r>
            <a:endParaRPr lang="sl-SI" sz="1200" dirty="0"/>
          </a:p>
          <a:p>
            <a:r>
              <a:rPr lang="pt-PT" sz="1200" dirty="0">
                <a:hlinkClick r:id="rId12"/>
              </a:rPr>
              <a:t>https://www.apa.org/helpcenter/pandemics</a:t>
            </a:r>
            <a:endParaRPr lang="sl-SI" sz="1200" dirty="0"/>
          </a:p>
          <a:p>
            <a:r>
              <a:rPr lang="pt-PT" sz="1200" dirty="0">
                <a:hlinkClick r:id="rId13"/>
              </a:rPr>
              <a:t>https://store.samhsa.gov/system/files/sma14-4894.pdf</a:t>
            </a:r>
            <a:endParaRPr lang="sl-SI" sz="1200" dirty="0"/>
          </a:p>
          <a:p>
            <a:r>
              <a:rPr lang="pt-PT" sz="1200" dirty="0">
                <a:hlinkClick r:id="rId14"/>
              </a:rPr>
              <a:t>https://emergency.cdc.gov/coping/index.asp</a:t>
            </a:r>
            <a:endParaRPr lang="sl-SI" sz="1200" dirty="0"/>
          </a:p>
          <a:p>
            <a:r>
              <a:rPr lang="pt-PT" sz="1200" dirty="0">
                <a:hlinkClick r:id="rId15"/>
              </a:rPr>
              <a:t>https://onlinelibrary.wiley.com/doi/epdf/10.1093/clipsy.bpg016</a:t>
            </a:r>
            <a:endParaRPr lang="sl-SI" sz="1200" dirty="0"/>
          </a:p>
          <a:p>
            <a:r>
              <a:rPr lang="pt-PT" sz="1200" dirty="0">
                <a:hlinkClick r:id="rId16"/>
              </a:rPr>
              <a:t>https://www.drdansiegel.com/resources/wheel_of_awareness/</a:t>
            </a:r>
            <a:endParaRPr lang="sl-SI" sz="1200" dirty="0"/>
          </a:p>
          <a:p>
            <a:r>
              <a:rPr lang="pt-PT" sz="1200" dirty="0">
                <a:hlinkClick r:id="rId17"/>
              </a:rPr>
              <a:t>https://www.nctsn.org/sites/default/files/resources/fact-sheet/outbreak_factsheet_1.pdf</a:t>
            </a:r>
            <a:endParaRPr lang="sl-SI" sz="1200" dirty="0"/>
          </a:p>
          <a:p>
            <a:r>
              <a:rPr lang="pt-PT" sz="1200" dirty="0">
                <a:hlinkClick r:id="rId18"/>
              </a:rPr>
              <a:t>https://arfamiliesfirst.com/wp-content/uploads/2013/05/Cognitive-Distortions.pdf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00490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40AD8-CD13-46AC-8601-A022E2B2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7023"/>
          </a:xfrm>
        </p:spPr>
        <p:txBody>
          <a:bodyPr/>
          <a:lstStyle/>
          <a:p>
            <a:r>
              <a:rPr lang="sl-SI" dirty="0"/>
              <a:t>Delo od doma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7213CF-31E3-4D82-B294-ACABB3FFB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9407"/>
            <a:ext cx="5196623" cy="5070763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5% zaposlenih v EU poroča, da večino dela opravi doma (Evropska komisija, 2018)</a:t>
            </a:r>
          </a:p>
          <a:p>
            <a:endParaRPr lang="sl-SI" dirty="0"/>
          </a:p>
          <a:p>
            <a:r>
              <a:rPr lang="sl-SI" dirty="0"/>
              <a:t>Pozitivni učinki za zaposlenega: </a:t>
            </a:r>
            <a:r>
              <a:rPr lang="sl-SI" u="sng" dirty="0"/>
              <a:t>večja fleksibilnost, več možnosti usklajevanja dela z zasebnim življenjem </a:t>
            </a:r>
            <a:r>
              <a:rPr lang="sl-SI" dirty="0"/>
              <a:t>(</a:t>
            </a:r>
            <a:r>
              <a:rPr lang="sl-SI" dirty="0" err="1"/>
              <a:t>Siha</a:t>
            </a:r>
            <a:r>
              <a:rPr lang="sl-SI" dirty="0"/>
              <a:t> in Monroe, 2006)</a:t>
            </a:r>
          </a:p>
          <a:p>
            <a:endParaRPr lang="sl-SI" dirty="0"/>
          </a:p>
          <a:p>
            <a:r>
              <a:rPr lang="sl-SI" dirty="0"/>
              <a:t>Negativni učinki: </a:t>
            </a:r>
            <a:r>
              <a:rPr lang="sl-SI" u="sng" dirty="0"/>
              <a:t>osamljenost </a:t>
            </a:r>
            <a:r>
              <a:rPr lang="sl-SI" dirty="0"/>
              <a:t>(</a:t>
            </a:r>
            <a:r>
              <a:rPr lang="sl-SI" dirty="0" err="1"/>
              <a:t>Beauregard</a:t>
            </a:r>
            <a:r>
              <a:rPr lang="sl-SI" dirty="0"/>
              <a:t>, </a:t>
            </a:r>
            <a:r>
              <a:rPr lang="sl-SI" dirty="0" err="1"/>
              <a:t>Basile</a:t>
            </a:r>
            <a:r>
              <a:rPr lang="sl-SI" dirty="0"/>
              <a:t> in </a:t>
            </a:r>
            <a:r>
              <a:rPr lang="sl-SI" dirty="0" err="1"/>
              <a:t>Canonico</a:t>
            </a:r>
            <a:r>
              <a:rPr lang="sl-SI" dirty="0"/>
              <a:t>, 2013), </a:t>
            </a:r>
            <a:r>
              <a:rPr lang="sl-SI" u="sng" dirty="0"/>
              <a:t>socialna in profesionalna izolacija</a:t>
            </a:r>
            <a:r>
              <a:rPr lang="sl-SI" dirty="0"/>
              <a:t> (</a:t>
            </a:r>
            <a:r>
              <a:rPr lang="sl-SI" dirty="0" err="1"/>
              <a:t>Reuschke</a:t>
            </a:r>
            <a:r>
              <a:rPr lang="sl-SI" dirty="0"/>
              <a:t>, 2019)</a:t>
            </a:r>
          </a:p>
          <a:p>
            <a:pPr marL="0" indent="0">
              <a:buNone/>
            </a:pPr>
            <a:r>
              <a:rPr lang="sl-SI" dirty="0"/>
              <a:t>KAJ POMENI PROFESIONALNA IZOLACIJA? </a:t>
            </a:r>
          </a:p>
          <a:p>
            <a:endParaRPr lang="sl-SI" dirty="0"/>
          </a:p>
          <a:p>
            <a:r>
              <a:rPr lang="sl-SI" dirty="0"/>
              <a:t>Negativni učinki se lahko v trenutni situaciji še stopnjujejo. </a:t>
            </a:r>
            <a:endParaRPr lang="en-SI" dirty="0"/>
          </a:p>
        </p:txBody>
      </p:sp>
      <p:pic>
        <p:nvPicPr>
          <p:cNvPr id="7" name="Slika 6" descr="Slika, ki vsebuje besede elektronika, miza, računalnik, lesen&#10;&#10;Opis je samodejno ustvarjen">
            <a:extLst>
              <a:ext uri="{FF2B5EF4-FFF2-40B4-BE49-F238E27FC236}">
                <a16:creationId xmlns:a16="http://schemas.microsoft.com/office/drawing/2014/main" id="{00334F24-E536-4BDC-AD47-9A8897250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37" y="1623336"/>
            <a:ext cx="5143500" cy="34290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D6AF8FC-FB3F-44CF-B21F-09D16EB8613D}"/>
              </a:ext>
            </a:extLst>
          </p:cNvPr>
          <p:cNvSpPr txBox="1"/>
          <p:nvPr/>
        </p:nvSpPr>
        <p:spPr>
          <a:xfrm>
            <a:off x="6559137" y="5052336"/>
            <a:ext cx="172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err="1">
                <a:solidFill>
                  <a:schemeClr val="bg2">
                    <a:lumMod val="75000"/>
                  </a:schemeClr>
                </a:solidFill>
              </a:rPr>
              <a:t>Free</a:t>
            </a:r>
            <a:r>
              <a:rPr lang="sl-SI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l-SI" sz="1200" dirty="0" err="1">
                <a:solidFill>
                  <a:schemeClr val="bg2">
                    <a:lumMod val="75000"/>
                  </a:schemeClr>
                </a:solidFill>
              </a:rPr>
              <a:t>Photos</a:t>
            </a:r>
            <a:r>
              <a:rPr lang="sl-SI" sz="1200" dirty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sl-SI" sz="1200" dirty="0" err="1">
                <a:solidFill>
                  <a:schemeClr val="bg2">
                    <a:lumMod val="75000"/>
                  </a:schemeClr>
                </a:solidFill>
              </a:rPr>
              <a:t>Pixabay</a:t>
            </a:r>
            <a:endParaRPr lang="en-SI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DFB7D39-6BCC-4CBE-888B-41066391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5153"/>
          </a:xfrm>
        </p:spPr>
        <p:txBody>
          <a:bodyPr>
            <a:noAutofit/>
          </a:bodyPr>
          <a:lstStyle/>
          <a:p>
            <a:pPr algn="ctr"/>
            <a:r>
              <a:rPr lang="sl-SI" sz="3200" dirty="0"/>
              <a:t>Učinkovito delovno okolje </a:t>
            </a:r>
            <a:br>
              <a:rPr lang="sl-SI" sz="3200" dirty="0"/>
            </a:br>
            <a:r>
              <a:rPr lang="sl-SI" sz="2400" dirty="0"/>
              <a:t>(</a:t>
            </a:r>
            <a:r>
              <a:rPr lang="sl-SI" sz="2400" dirty="0" err="1"/>
              <a:t>Clements</a:t>
            </a:r>
            <a:r>
              <a:rPr lang="sl-SI" sz="2400" dirty="0"/>
              <a:t> </a:t>
            </a:r>
            <a:r>
              <a:rPr lang="sl-SI" sz="2400" dirty="0" err="1"/>
              <a:t>Croome</a:t>
            </a:r>
            <a:r>
              <a:rPr lang="sl-SI" sz="2400" dirty="0"/>
              <a:t>, 2005)</a:t>
            </a:r>
            <a:endParaRPr lang="en-SI" sz="3600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C2614ED8-EC3A-44A5-9A08-1F0A611C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13163"/>
            <a:ext cx="4844322" cy="4152750"/>
          </a:xfrm>
        </p:spPr>
        <p:txBody>
          <a:bodyPr>
            <a:norm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MIRNO OKOLJE (odstranitev motečih dražljajev) SPLOH DRUŽABNIH OMREŽIJ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>
                <a:sym typeface="Wingdings" panose="05000000000000000000" pitchFamily="2" charset="2"/>
              </a:rPr>
              <a:t>slušalke in/ali tiha glasba brez besedila 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>
                <a:sym typeface="Wingdings" panose="05000000000000000000" pitchFamily="2" charset="2"/>
              </a:rPr>
              <a:t>UREJENO OKOLJE – PODOBNO KOT NA DELOVNEM MESTU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AEDF702-AED1-443F-B925-F54BC2291629}"/>
              </a:ext>
            </a:extLst>
          </p:cNvPr>
          <p:cNvSpPr txBox="1"/>
          <p:nvPr/>
        </p:nvSpPr>
        <p:spPr>
          <a:xfrm>
            <a:off x="6340839" y="1436931"/>
            <a:ext cx="4803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Ustrezna temperatura in svetloba </a:t>
            </a:r>
          </a:p>
          <a:p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DELAJTE NA POSTELJI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Če je le mogoče, DOSTOP DO DNEVNE SVETLOBE,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okolje pri delu doma lahko vključite stvari, ki ste si jih želeli imeti na delovnem</a:t>
            </a:r>
            <a:endParaRPr lang="en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F4B4E20-25E5-43A1-870A-1B8431BFC48D}"/>
              </a:ext>
            </a:extLst>
          </p:cNvPr>
          <p:cNvSpPr txBox="1"/>
          <p:nvPr/>
        </p:nvSpPr>
        <p:spPr>
          <a:xfrm>
            <a:off x="1653423" y="5124484"/>
            <a:ext cx="802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DELOVNI PROSTOR POSKUSITE STROGO LOČITI OD PROSTORA ZA POČITEK! </a:t>
            </a:r>
            <a:endParaRPr lang="en-S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0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5FAAE2-59E4-4DC8-88E4-D8C7D2FA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140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/>
              <a:t>Produktivnost pri delu od doma</a:t>
            </a:r>
            <a:br>
              <a:rPr lang="sl-SI" sz="4400" dirty="0"/>
            </a:br>
            <a:endParaRPr lang="en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1CBA40-A5E8-438D-B490-0B2654C8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179220"/>
            <a:ext cx="5089162" cy="5296395"/>
          </a:xfrm>
        </p:spPr>
        <p:txBody>
          <a:bodyPr/>
          <a:lstStyle/>
          <a:p>
            <a:r>
              <a:rPr lang="sl-SI" dirty="0"/>
              <a:t>POVEZAVA IN OPREMA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MOTEČI DRAŽLJAJI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KOT DA SMO V SLUŽBI </a:t>
            </a:r>
          </a:p>
          <a:p>
            <a:endParaRPr lang="sl-SI" dirty="0"/>
          </a:p>
          <a:p>
            <a:r>
              <a:rPr lang="sl-SI" dirty="0"/>
              <a:t>Oblikovanje nove rutine in njeno prakticiranje (Brooks, 2020) + načrtovanje</a:t>
            </a:r>
          </a:p>
          <a:p>
            <a:endParaRPr lang="sl-SI" dirty="0"/>
          </a:p>
          <a:p>
            <a:r>
              <a:rPr lang="sl-SI" dirty="0"/>
              <a:t>AKTIVNI ODMORI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MULTITASKING????</a:t>
            </a:r>
          </a:p>
          <a:p>
            <a:endParaRPr lang="sl-SI" dirty="0"/>
          </a:p>
        </p:txBody>
      </p:sp>
      <p:pic>
        <p:nvPicPr>
          <p:cNvPr id="5" name="Slika 4" descr="Slika, ki vsebuje besede oseba, notranji, prenosnik, miza&#10;&#10;Opis je samodejno ustvarjen">
            <a:extLst>
              <a:ext uri="{FF2B5EF4-FFF2-40B4-BE49-F238E27FC236}">
                <a16:creationId xmlns:a16="http://schemas.microsoft.com/office/drawing/2014/main" id="{231F04EA-B002-40C8-8F2A-163A5939F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1623387"/>
            <a:ext cx="4930391" cy="36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938FE-D1A7-4402-8091-D461B65B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1397"/>
          </a:xfrm>
        </p:spPr>
        <p:txBody>
          <a:bodyPr>
            <a:normAutofit/>
          </a:bodyPr>
          <a:lstStyle/>
          <a:p>
            <a:r>
              <a:rPr lang="sl-SI" sz="4000" dirty="0"/>
              <a:t>Nekaj trikov…</a:t>
            </a:r>
            <a:endParaRPr lang="en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E12245-E28E-4872-9B65-6787643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643" y="1163782"/>
            <a:ext cx="10178322" cy="5011386"/>
          </a:xfrm>
        </p:spPr>
        <p:txBody>
          <a:bodyPr/>
          <a:lstStyle/>
          <a:p>
            <a:r>
              <a:rPr lang="sl-SI" dirty="0" err="1"/>
              <a:t>Ruostela</a:t>
            </a:r>
            <a:r>
              <a:rPr lang="sl-SI" dirty="0"/>
              <a:t> in </a:t>
            </a:r>
            <a:r>
              <a:rPr lang="sl-SI" dirty="0" err="1"/>
              <a:t>Lonnqvist</a:t>
            </a:r>
            <a:r>
              <a:rPr lang="sl-SI" dirty="0"/>
              <a:t> (2013) – uporaba „tihih sob“ oz. „tihih ur“ zviša produktivnost</a:t>
            </a: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	V ČASU TIHIH UR IZVEDEMO NAJZAHTEVNEJŠE NALOGE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r>
              <a:rPr lang="sl-SI" dirty="0" err="1"/>
              <a:t>Ruostela</a:t>
            </a:r>
            <a:r>
              <a:rPr lang="sl-SI" dirty="0"/>
              <a:t> in </a:t>
            </a:r>
            <a:r>
              <a:rPr lang="sl-SI" dirty="0" err="1"/>
              <a:t>Lonnqvist</a:t>
            </a:r>
            <a:r>
              <a:rPr lang="sl-SI" dirty="0"/>
              <a:t> (2013) – če je vaše delo ustvarjalno, a mora hkrati vključevati bolj rutinske naloge – ločevanje prostorov in časovno razporejanje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3200" dirty="0">
                <a:sym typeface="Wingdings" panose="05000000000000000000" pitchFamily="2" charset="2"/>
              </a:rPr>
              <a:t>DOLOČANJE PRIORITET NALOGAM!</a:t>
            </a:r>
          </a:p>
        </p:txBody>
      </p:sp>
    </p:spTree>
    <p:extLst>
      <p:ext uri="{BB962C8B-B14F-4D97-AF65-F5344CB8AC3E}">
        <p14:creationId xmlns:p14="http://schemas.microsoft.com/office/powerpoint/2010/main" val="307855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8F19F-2A9F-47F4-9088-83EB4620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185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Eisenhowerjeva matrika</a:t>
            </a:r>
            <a:br>
              <a:rPr lang="sl-SI" dirty="0"/>
            </a:br>
            <a:r>
              <a:rPr lang="sl-SI" sz="2700" dirty="0"/>
              <a:t>(VIR: MOTIVIRAN.SI)</a:t>
            </a:r>
            <a:endParaRPr lang="en-SI" dirty="0"/>
          </a:p>
        </p:txBody>
      </p:sp>
      <p:pic>
        <p:nvPicPr>
          <p:cNvPr id="5" name="Označba mesta vsebine 4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A430C3F9-3C0C-4DF7-BE9E-3ECF9A89F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50" y="1754214"/>
            <a:ext cx="6849700" cy="4721401"/>
          </a:xfrm>
        </p:spPr>
      </p:pic>
    </p:spTree>
    <p:extLst>
      <p:ext uri="{BB962C8B-B14F-4D97-AF65-F5344CB8AC3E}">
        <p14:creationId xmlns:p14="http://schemas.microsoft.com/office/powerpoint/2010/main" val="306528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rdeča, predmet, sedeče, miza&#10;&#10;Opis je samodejno ustvarjen">
            <a:extLst>
              <a:ext uri="{FF2B5EF4-FFF2-40B4-BE49-F238E27FC236}">
                <a16:creationId xmlns:a16="http://schemas.microsoft.com/office/drawing/2014/main" id="{18219467-A730-465B-9A06-5BEBD2DF8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3612"/>
          <a:stretch/>
        </p:blipFill>
        <p:spPr>
          <a:xfrm>
            <a:off x="283464" y="10"/>
            <a:ext cx="7355585" cy="6857989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EBDE0-1052-4F52-9626-A096793C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782" y="2830665"/>
            <a:ext cx="4269486" cy="1196670"/>
          </a:xfrm>
        </p:spPr>
        <p:txBody>
          <a:bodyPr anchor="b">
            <a:normAutofit fontScale="90000"/>
          </a:bodyPr>
          <a:lstStyle/>
          <a:p>
            <a:r>
              <a:rPr lang="sl-SI" sz="2800" b="0" dirty="0"/>
              <a:t>STRATEGIJE UPRAVLJANJA S ČASOM </a:t>
            </a:r>
            <a:endParaRPr lang="en-SI" sz="2800" b="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A3E713-1265-4087-9C67-22749B2F8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9050" y="4492487"/>
            <a:ext cx="4552950" cy="705156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413295961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1460</Words>
  <Application>Microsoft Office PowerPoint</Application>
  <PresentationFormat>Širokozaslonsko</PresentationFormat>
  <Paragraphs>258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7" baseType="lpstr">
      <vt:lpstr>Arial</vt:lpstr>
      <vt:lpstr>Berlin Sans FB</vt:lpstr>
      <vt:lpstr>Gill Sans MT</vt:lpstr>
      <vt:lpstr>Wingdings</vt:lpstr>
      <vt:lpstr>Značka</vt:lpstr>
      <vt:lpstr>Delo od doma in spoprijemanje s psihološkimi posledicami izolacije</vt:lpstr>
      <vt:lpstr>NAPOVED VSEBINE </vt:lpstr>
      <vt:lpstr>Ob vseh mojih nasvetih nujno upoštevajte navodila pristojnih služb(vlada rs, nijz…)   IN NAJPREJ POSKRBITE ZA SVOJE ZDRAVJE TER ZDRAVJE VAŠE DRUŽINE </vt:lpstr>
      <vt:lpstr>Delo od doma</vt:lpstr>
      <vt:lpstr>Učinkovito delovno okolje  (Clements Croome, 2005)</vt:lpstr>
      <vt:lpstr>Produktivnost pri delu od doma </vt:lpstr>
      <vt:lpstr>Nekaj trikov…</vt:lpstr>
      <vt:lpstr>Eisenhowerjeva matrika (VIR: MOTIVIRAN.SI)</vt:lpstr>
      <vt:lpstr>STRATEGIJE UPRAVLJANJA S ČASOM </vt:lpstr>
      <vt:lpstr>Strategije upravljanja s časom(PAN EI, 2011)</vt:lpstr>
      <vt:lpstr>Kako si pomagamo, ko se zalotimo pri „delanju nič“ (PAN EI, 2011)</vt:lpstr>
      <vt:lpstr>DELO OD DOMA NE POTEKA V IDEALNIH RAZMERAH.   PRILAGODITE SVOJA PRIČAKOVANJA</vt:lpstr>
      <vt:lpstr>ČE TO POSLUŠATE KOT DELODAJALEC…</vt:lpstr>
      <vt:lpstr>Komunikacija pri delu od doma in timsko delo (Gardner in matviak, 2020)</vt:lpstr>
      <vt:lpstr>Ohranjanje ravnovesja med delom in zasebnim življenjem</vt:lpstr>
      <vt:lpstr>Primer </vt:lpstr>
      <vt:lpstr>Namig: postavljanje meja pri delu!</vt:lpstr>
      <vt:lpstr>Pazite na svoje zdravje</vt:lpstr>
      <vt:lpstr>Spoprijemanje s socialno izolacijo in psihološko stisko</vt:lpstr>
      <vt:lpstr>Kako se soočamo s poplavo medijskih informacij? (APA, 2020)</vt:lpstr>
      <vt:lpstr>Nekaj strategij za ohranjanje relativno normalnega življenjskega ritma</vt:lpstr>
      <vt:lpstr>Ko smo zaskrbljeni…</vt:lpstr>
      <vt:lpstr>Kolo zavedanja - vaja</vt:lpstr>
      <vt:lpstr>Kognitivna restrukturacja (Burns, 1989) </vt:lpstr>
      <vt:lpstr>Kako se počutijo otroci in mladostniki (who, 2020)</vt:lpstr>
      <vt:lpstr>Kako pomagamo svojemu otroku ali mladostniku</vt:lpstr>
      <vt:lpstr>PowerPointova predstavitev</vt:lpstr>
      <vt:lpstr>Kako pomagamo pri delu za šolo?</vt:lpstr>
      <vt:lpstr>Kako pomagamo starejšim osebam(who,2020)</vt:lpstr>
      <vt:lpstr>PSIHOSOCIALNA PODPORA:  https://www.facebook.com/psiho.dezinfekcija/</vt:lpstr>
      <vt:lpstr>Bodimo solidarni in ostanimo zdravi 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 od doma in spoprijemanje s psihološkimi posledicami izolacije</dc:title>
  <dc:creator>Lučka Guna</dc:creator>
  <cp:lastModifiedBy>Lučka Guna</cp:lastModifiedBy>
  <cp:revision>78</cp:revision>
  <dcterms:created xsi:type="dcterms:W3CDTF">2020-03-16T17:46:58Z</dcterms:created>
  <dcterms:modified xsi:type="dcterms:W3CDTF">2020-03-18T16:14:43Z</dcterms:modified>
</cp:coreProperties>
</file>