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70" r:id="rId4"/>
    <p:sldId id="259" r:id="rId5"/>
    <p:sldId id="271" r:id="rId6"/>
    <p:sldId id="282" r:id="rId7"/>
    <p:sldId id="272" r:id="rId8"/>
    <p:sldId id="275" r:id="rId9"/>
    <p:sldId id="260" r:id="rId10"/>
    <p:sldId id="284" r:id="rId11"/>
    <p:sldId id="273" r:id="rId12"/>
    <p:sldId id="285" r:id="rId13"/>
    <p:sldId id="274" r:id="rId14"/>
    <p:sldId id="276" r:id="rId15"/>
    <p:sldId id="278" r:id="rId16"/>
    <p:sldId id="277" r:id="rId17"/>
    <p:sldId id="261" r:id="rId18"/>
    <p:sldId id="283" r:id="rId19"/>
    <p:sldId id="279" r:id="rId20"/>
    <p:sldId id="280" r:id="rId21"/>
    <p:sldId id="281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305" r:id="rId32"/>
    <p:sldId id="301" r:id="rId33"/>
    <p:sldId id="303" r:id="rId34"/>
    <p:sldId id="302" r:id="rId35"/>
    <p:sldId id="304" r:id="rId36"/>
    <p:sldId id="306" r:id="rId37"/>
    <p:sldId id="307" r:id="rId38"/>
    <p:sldId id="296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298" r:id="rId49"/>
    <p:sldId id="317" r:id="rId50"/>
    <p:sldId id="318" r:id="rId51"/>
    <p:sldId id="322" r:id="rId52"/>
    <p:sldId id="319" r:id="rId53"/>
    <p:sldId id="320" r:id="rId54"/>
    <p:sldId id="299" r:id="rId55"/>
    <p:sldId id="323" r:id="rId56"/>
    <p:sldId id="300" r:id="rId57"/>
    <p:sldId id="29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 Novak" initials="EN" lastIdx="1" clrIdx="0">
    <p:extLst>
      <p:ext uri="{19B8F6BF-5375-455C-9EA6-DF929625EA0E}">
        <p15:presenceInfo xmlns:p15="http://schemas.microsoft.com/office/powerpoint/2012/main" userId="S::emili.novak@student.um.si::c0a42ec1-dd41-4d94-a17f-f083a0890c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/>
    <p:restoredTop sz="94671"/>
  </p:normalViewPr>
  <p:slideViewPr>
    <p:cSldViewPr snapToGrid="0" snapToObjects="1">
      <p:cViewPr varScale="1">
        <p:scale>
          <a:sx n="102" d="100"/>
          <a:sy n="102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9B71D-86AD-8849-AAE3-856696B1793B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328E3-A6A4-AD4A-AEE3-03C4E0385C2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9203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328E3-A6A4-AD4A-AEE3-03C4E0385C2D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8893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328E3-A6A4-AD4A-AEE3-03C4E0385C2D}" type="slidenum">
              <a:rPr lang="en-HR" smtClean="0"/>
              <a:t>14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3080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8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128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2876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3276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35791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9423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6929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947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7283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1134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02547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1581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20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9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31032E-0FCF-794F-A0CC-99C025F4EB46}" type="datetimeFigureOut">
              <a:rPr lang="en-HR" smtClean="0"/>
              <a:t>08/11/2024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CDA4B8-9E40-AF4C-B4E1-F0916A5C1435}" type="slidenum">
              <a:rPr lang="en-HR" smtClean="0"/>
              <a:t>‹#›</a:t>
            </a:fld>
            <a:endParaRPr lang="en-H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571" y="54959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9844-E64D-844E-B642-78202A25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8818" y="1242282"/>
            <a:ext cx="8574622" cy="2616199"/>
          </a:xfrm>
        </p:spPr>
        <p:txBody>
          <a:bodyPr>
            <a:normAutofit/>
          </a:bodyPr>
          <a:lstStyle/>
          <a:p>
            <a:r>
              <a:rPr lang="en-GB" b="0" i="0" u="none" strike="noStrike" cap="all" dirty="0">
                <a:solidFill>
                  <a:srgbClr val="232323"/>
                </a:solidFill>
                <a:effectLst/>
                <a:latin typeface="Asap-Bold"/>
              </a:rPr>
              <a:t>OSNOVE </a:t>
            </a:r>
            <a:r>
              <a:rPr lang="en-GB" b="0" i="0" u="none" strike="noStrike" cap="all" dirty="0" err="1">
                <a:solidFill>
                  <a:srgbClr val="232323"/>
                </a:solidFill>
                <a:effectLst/>
                <a:latin typeface="Asap-Bold"/>
              </a:rPr>
              <a:t>poslovne</a:t>
            </a:r>
            <a:r>
              <a:rPr lang="en-GB" b="0" i="0" u="none" strike="noStrike" cap="all" dirty="0">
                <a:solidFill>
                  <a:srgbClr val="232323"/>
                </a:solidFill>
                <a:effectLst/>
                <a:latin typeface="Asap-Bold"/>
              </a:rPr>
              <a:t> </a:t>
            </a:r>
            <a:r>
              <a:rPr lang="en-GB" b="0" i="0" u="none" strike="noStrike" cap="all" dirty="0" err="1">
                <a:solidFill>
                  <a:srgbClr val="232323"/>
                </a:solidFill>
                <a:effectLst/>
                <a:latin typeface="Asap-Bold"/>
              </a:rPr>
              <a:t>angleščine</a:t>
            </a: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94CC5-067A-F64F-A39E-0F69C3E827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R" dirty="0"/>
              <a:t>Avtorica: Emili Novak</a:t>
            </a:r>
          </a:p>
          <a:p>
            <a:r>
              <a:rPr lang="en-HR" dirty="0"/>
              <a:t>2., 3. in 4. 7. 2024</a:t>
            </a:r>
          </a:p>
        </p:txBody>
      </p:sp>
    </p:spTree>
    <p:extLst>
      <p:ext uri="{BB962C8B-B14F-4D97-AF65-F5344CB8AC3E}">
        <p14:creationId xmlns:p14="http://schemas.microsoft.com/office/powerpoint/2010/main" val="138630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334E-5FD2-9E47-9E08-91C700A4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BEF3-DA7E-584D-8A7D-98F679B2D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Na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začetku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poštni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naslov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polni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datum (30.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julij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2017),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ime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prejemnika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podjetje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naslov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(med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naslovom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datumom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podatki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prejemniku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preskočite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eno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vrstico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v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slovenščini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  <a:p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Pozdrav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: 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"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Spoštovani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"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skupaj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naslovom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priimkom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"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Spoštovani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gospod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Collins"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polno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ime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"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Spoštovani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Taylor Dean". (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koncu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pozdrava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obvezno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dodajte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dvopičje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Vsebina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predstavite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sebe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glavno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točko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pisma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podrobneje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predstavite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glavno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točko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ponovite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namen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pisma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;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navedite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poziv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k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ukrepanju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94E1-D059-DA47-9DD4-FCB6BB68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FEBF-3E98-DE4A-83E1-C0DA69F5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Closing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: “Sincerely” or “Yours truly” </a:t>
            </a:r>
            <a:b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</a:b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-“Cordially” or “Best regards/Best wishes.” (add a comma to the end of it)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Signature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: Skip four lines after the closing – your name, your job title and company name,</a:t>
            </a:r>
            <a:b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</a:b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- hard copy, sign your name in the empty space using blue or black ink.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Enclosures (</a:t>
            </a:r>
            <a:r>
              <a:rPr lang="en-GB" b="1" i="0" u="none" strike="noStrike" dirty="0" err="1">
                <a:solidFill>
                  <a:srgbClr val="4E4E4E"/>
                </a:solidFill>
                <a:effectLst/>
                <a:latin typeface="inherit"/>
              </a:rPr>
              <a:t>priloge</a:t>
            </a: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)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:</a:t>
            </a: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 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documents with this letter - list them here.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38973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5B3B-2105-084B-99CD-D7BE95E8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3375-5F69-9C4C-B869-E120A5020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Zaključek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"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Iskreno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"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"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Resnično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" - "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Prisrčno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"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"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Lep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pozdrav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najboljše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želje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". (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koncu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dodajte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vejico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Podpis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koncu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podpišite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štiri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vrstice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svoje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ime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naziv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delovnega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mesta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ime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podjetja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- v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tiskani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obliki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prazno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mesto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podpišite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modrim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črnim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črnilom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Priloge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dokumenti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priloženi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temu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dopisu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navedite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jih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tukaj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61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E6EA9-CDB9-4548-B24E-B0509BCB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9D754B-2C7D-6543-B6F0-61114F656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96" y="0"/>
            <a:ext cx="5410651" cy="685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66377-3405-E249-87EA-B4F6D17F9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1" t="4384" r="5750" b="6118"/>
          <a:stretch/>
        </p:blipFill>
        <p:spPr>
          <a:xfrm>
            <a:off x="6096000" y="0"/>
            <a:ext cx="6077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5F7B-BDB3-BC46-981C-4CF07A60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E-mails (e-pošta)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1AAFA-627D-234A-BB14-C0B22A20C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subject line – </a:t>
            </a:r>
            <a:r>
              <a:rPr lang="en-GB" dirty="0" err="1"/>
              <a:t>predmetna</a:t>
            </a:r>
            <a:r>
              <a:rPr lang="en-GB" dirty="0"/>
              <a:t> </a:t>
            </a:r>
            <a:r>
              <a:rPr lang="en-GB" dirty="0" err="1"/>
              <a:t>vrstica</a:t>
            </a:r>
            <a:r>
              <a:rPr lang="en-GB" dirty="0"/>
              <a:t>  </a:t>
            </a:r>
          </a:p>
          <a:p>
            <a:r>
              <a:rPr lang="en-GB" dirty="0"/>
              <a:t>formal greeting – </a:t>
            </a:r>
            <a:r>
              <a:rPr lang="en-GB" dirty="0" err="1"/>
              <a:t>uradni</a:t>
            </a:r>
            <a:r>
              <a:rPr lang="en-GB" dirty="0"/>
              <a:t> </a:t>
            </a:r>
            <a:r>
              <a:rPr lang="en-GB" dirty="0" err="1"/>
              <a:t>pozdrav</a:t>
            </a:r>
            <a:endParaRPr lang="en-GB" dirty="0"/>
          </a:p>
          <a:p>
            <a:r>
              <a:rPr lang="en-GB" dirty="0"/>
              <a:t>body copy – </a:t>
            </a:r>
            <a:r>
              <a:rPr lang="en-GB" dirty="0" err="1"/>
              <a:t>besedilo</a:t>
            </a:r>
            <a:r>
              <a:rPr lang="en-GB" dirty="0"/>
              <a:t> </a:t>
            </a:r>
            <a:r>
              <a:rPr lang="en-GB" dirty="0" err="1"/>
              <a:t>vsebine</a:t>
            </a:r>
            <a:endParaRPr lang="en-GB" dirty="0"/>
          </a:p>
          <a:p>
            <a:r>
              <a:rPr lang="en-GB" dirty="0"/>
              <a:t>closing phrase – </a:t>
            </a:r>
            <a:r>
              <a:rPr lang="en-GB" dirty="0" err="1"/>
              <a:t>zaključni</a:t>
            </a:r>
            <a:r>
              <a:rPr lang="en-GB" dirty="0"/>
              <a:t> </a:t>
            </a:r>
            <a:r>
              <a:rPr lang="en-GB" dirty="0" err="1"/>
              <a:t>stavek</a:t>
            </a:r>
            <a:endParaRPr lang="en-GB" dirty="0"/>
          </a:p>
          <a:p>
            <a:r>
              <a:rPr lang="en-GB" dirty="0"/>
              <a:t>signature – </a:t>
            </a:r>
            <a:r>
              <a:rPr lang="en-GB" dirty="0" err="1"/>
              <a:t>podpis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34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C473-57B6-4D44-859D-167885F8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EB94FD-2871-364E-BC4F-A1E1D7B32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-6270"/>
            <a:ext cx="8899766" cy="6864270"/>
          </a:xfrm>
        </p:spPr>
      </p:pic>
    </p:spTree>
    <p:extLst>
      <p:ext uri="{BB962C8B-B14F-4D97-AF65-F5344CB8AC3E}">
        <p14:creationId xmlns:p14="http://schemas.microsoft.com/office/powerpoint/2010/main" val="224238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1331-3DF6-4341-84A8-2AADCC14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EE6951-3493-A045-B029-66B436BAB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86" y="0"/>
            <a:ext cx="11874674" cy="6858000"/>
          </a:xfrm>
        </p:spPr>
      </p:pic>
    </p:spTree>
    <p:extLst>
      <p:ext uri="{BB962C8B-B14F-4D97-AF65-F5344CB8AC3E}">
        <p14:creationId xmlns:p14="http://schemas.microsoft.com/office/powerpoint/2010/main" val="120356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E140-3D39-534D-9D66-B3D39FC8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Phone calls (Telefonski klici)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E06C-C3A2-2148-83DC-4279E3D4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3807912"/>
            <a:ext cx="10018713" cy="2505206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p</a:t>
            </a:r>
            <a:r>
              <a:rPr lang="en-HR" b="1" dirty="0"/>
              <a:t>repare - </a:t>
            </a:r>
            <a:r>
              <a:rPr lang="en-HR" dirty="0"/>
              <a:t>w</a:t>
            </a:r>
            <a:r>
              <a:rPr lang="en-GB" dirty="0"/>
              <a:t>rite down the key points you need to cover (</a:t>
            </a:r>
            <a:r>
              <a:rPr lang="en-GB" dirty="0" err="1"/>
              <a:t>pripravite</a:t>
            </a:r>
            <a:r>
              <a:rPr lang="en-GB" dirty="0"/>
              <a:t>, </a:t>
            </a:r>
            <a:r>
              <a:rPr lang="en-GB" dirty="0" err="1"/>
              <a:t>pripravite</a:t>
            </a:r>
            <a:r>
              <a:rPr lang="en-GB" dirty="0"/>
              <a:t> se)</a:t>
            </a:r>
            <a:endParaRPr lang="en-HR" dirty="0"/>
          </a:p>
          <a:p>
            <a:r>
              <a:rPr lang="en-GB" b="1" dirty="0"/>
              <a:t>identify yourself - </a:t>
            </a:r>
            <a:r>
              <a:rPr lang="en-GB" dirty="0"/>
              <a:t>give your, last name, your title if applicable (</a:t>
            </a:r>
            <a:r>
              <a:rPr lang="en-GB" dirty="0" err="1"/>
              <a:t>ime</a:t>
            </a:r>
            <a:r>
              <a:rPr lang="en-GB" dirty="0"/>
              <a:t>, </a:t>
            </a:r>
            <a:r>
              <a:rPr lang="en-GB" dirty="0" err="1"/>
              <a:t>priimek</a:t>
            </a:r>
            <a:r>
              <a:rPr lang="en-GB" dirty="0"/>
              <a:t> in </a:t>
            </a:r>
            <a:r>
              <a:rPr lang="en-GB" dirty="0" err="1"/>
              <a:t>naziv</a:t>
            </a:r>
            <a:r>
              <a:rPr lang="en-GB" dirty="0"/>
              <a:t>)</a:t>
            </a:r>
          </a:p>
          <a:p>
            <a:r>
              <a:rPr lang="en-GB" b="1" dirty="0"/>
              <a:t>identify purpose - </a:t>
            </a:r>
            <a:r>
              <a:rPr lang="en-GB" dirty="0"/>
              <a:t>state the purpose politely and directly (</a:t>
            </a:r>
            <a:r>
              <a:rPr lang="en-GB" dirty="0" err="1"/>
              <a:t>vljudno</a:t>
            </a:r>
            <a:r>
              <a:rPr lang="en-GB" dirty="0"/>
              <a:t> in </a:t>
            </a:r>
            <a:r>
              <a:rPr lang="en-GB" dirty="0" err="1"/>
              <a:t>neposredno</a:t>
            </a:r>
            <a:r>
              <a:rPr lang="en-GB" dirty="0"/>
              <a:t> )</a:t>
            </a:r>
          </a:p>
          <a:p>
            <a:r>
              <a:rPr lang="en-GB" b="1" dirty="0"/>
              <a:t>take time to listen </a:t>
            </a:r>
            <a:r>
              <a:rPr lang="en-GB" dirty="0"/>
              <a:t>- two-sided conversation; give time to respond to your points and ask any questions they may have; be careful not to interrupt (</a:t>
            </a:r>
            <a:r>
              <a:rPr lang="en-GB" dirty="0" err="1"/>
              <a:t>dvostranski</a:t>
            </a:r>
            <a:r>
              <a:rPr lang="en-GB" dirty="0"/>
              <a:t> </a:t>
            </a:r>
            <a:r>
              <a:rPr lang="en-GB" dirty="0" err="1"/>
              <a:t>pogovor</a:t>
            </a:r>
            <a:r>
              <a:rPr lang="en-GB" dirty="0"/>
              <a:t>)</a:t>
            </a:r>
          </a:p>
          <a:p>
            <a:r>
              <a:rPr lang="en-GB" b="1" dirty="0"/>
              <a:t>review call </a:t>
            </a:r>
            <a:r>
              <a:rPr lang="en-GB" dirty="0"/>
              <a:t>- 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review what was accomplished during the call </a:t>
            </a:r>
            <a:r>
              <a:rPr lang="en-GB" dirty="0">
                <a:solidFill>
                  <a:srgbClr val="222222"/>
                </a:solidFill>
                <a:latin typeface="Roboto" panose="02000000000000000000" pitchFamily="2" charset="0"/>
              </a:rPr>
              <a:t>(</a:t>
            </a:r>
            <a:r>
              <a:rPr lang="en-GB" dirty="0" err="1">
                <a:solidFill>
                  <a:srgbClr val="222222"/>
                </a:solidFill>
                <a:latin typeface="Roboto" panose="02000000000000000000" pitchFamily="2" charset="0"/>
              </a:rPr>
              <a:t>ponovite</a:t>
            </a:r>
            <a:r>
              <a:rPr lang="en-GB" dirty="0">
                <a:solidFill>
                  <a:srgbClr val="222222"/>
                </a:solidFill>
                <a:latin typeface="Roboto" panose="02000000000000000000" pitchFamily="2" charset="0"/>
              </a:rPr>
              <a:t>)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56167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45BC-6E89-A541-B3E7-86697049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DB610-01A5-EC42-9C76-161CC6C07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pripravite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zapišite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ključne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točke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jih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morate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obravnavati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predstavite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navedite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svoje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ime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priimek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po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potrebi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naziv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opredelite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namen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vljudno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neposredno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navedite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namen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vzemite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čas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poslušanje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dvostranski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pogovor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;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dajte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čas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da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odzovejo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vaše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točke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postavijo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morebitna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vprašanja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pazite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da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jih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ne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prekinete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pregled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klica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preglejte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je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bilo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doseženo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med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klicem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5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FC7C-5FCA-3145-B9B3-B5ABF4AD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Phrases for calls (Fraze za klice)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830F1-B7DC-5B49-83FA-805983744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6094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Hello, this is [Your Name] from [Your Company].</a:t>
            </a:r>
          </a:p>
          <a:p>
            <a:r>
              <a:rPr lang="en-GB" dirty="0"/>
              <a:t>I’m calling about [specific topic or issue].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Kličem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vas,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ker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…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Kličem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vas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zaradi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…</a:t>
            </a:r>
          </a:p>
          <a:p>
            <a:endParaRPr lang="en-HR" dirty="0"/>
          </a:p>
          <a:p>
            <a:r>
              <a:rPr lang="en-GB" dirty="0"/>
              <a:t>[Your Name] speaking. How may I help you today?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pomagam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/>
              <a:t>Thank you for calling [Your Company Name]. This is [Your Name].</a:t>
            </a:r>
          </a:p>
          <a:p>
            <a:endParaRPr lang="en-GB" dirty="0"/>
          </a:p>
          <a:p>
            <a:r>
              <a:rPr lang="en-GB" dirty="0"/>
              <a:t>Could you specify which [product/service/issue] you’re referring to?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– Ali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natančno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navedete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kateri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izedelek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nanašate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n-GB" dirty="0"/>
              <a:t>I’d appreciate it if you could send that information in writing as well.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      –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Prosil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bi,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bi mi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informacije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poslali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tudi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v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pisni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obliki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15484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68C9-FCA6-814A-B557-B5669F39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O meni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86B4C-69BC-C041-8BD3-16178287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HR" dirty="0"/>
              <a:t>iplomirana prevajalka (hrvaščina, angleščina in slovenščina) in filozofinja</a:t>
            </a:r>
          </a:p>
          <a:p>
            <a:r>
              <a:rPr lang="en-GB" dirty="0"/>
              <a:t>p</a:t>
            </a:r>
            <a:r>
              <a:rPr lang="en-HR" dirty="0"/>
              <a:t>revajanje, lektoriranje in učenje jezika</a:t>
            </a:r>
          </a:p>
          <a:p>
            <a:r>
              <a:rPr lang="en-GB" dirty="0"/>
              <a:t>p</a:t>
            </a:r>
            <a:r>
              <a:rPr lang="en-HR" dirty="0"/>
              <a:t>oslovna angleščina in hrvaščina</a:t>
            </a:r>
          </a:p>
          <a:p>
            <a:r>
              <a:rPr lang="en-GB" dirty="0" err="1"/>
              <a:t>branje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0110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4B7F-DBBB-F947-97BA-5B444303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055B3-9A80-FD4F-BF27-F56CC1B7D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384119"/>
            <a:ext cx="10018713" cy="3574095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ighlight>
                  <a:srgbClr val="FFFF00"/>
                </a:highlight>
              </a:rPr>
              <a:t>To recap, we’ve decided to...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–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Če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povzamemo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smo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odločili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, da …</a:t>
            </a:r>
          </a:p>
          <a:p>
            <a:r>
              <a:rPr lang="en-GB" dirty="0">
                <a:highlight>
                  <a:srgbClr val="FFFF00"/>
                </a:highlight>
              </a:rPr>
              <a:t>Just to confirm, we’re in agreement on…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–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Samo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 v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potrditev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, da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strinjamo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 glede...</a:t>
            </a:r>
          </a:p>
          <a:p>
            <a:endParaRPr lang="en-HR" dirty="0"/>
          </a:p>
          <a:p>
            <a:r>
              <a:rPr lang="en-GB" dirty="0"/>
              <a:t>Can you hear me clearly? I’m experiencing some connection issues.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– Ali me dobro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slišite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n-GB" dirty="0"/>
              <a:t>Sorry, I missed your last point. Could you repeat that?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Preslišal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;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ponovite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) Ali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ponovite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endParaRPr lang="en-HR" dirty="0"/>
          </a:p>
          <a:p>
            <a:r>
              <a:rPr lang="en-GB" dirty="0"/>
              <a:t>Thank you for your time today. I appreciate the insights.</a:t>
            </a:r>
          </a:p>
          <a:p>
            <a:r>
              <a:rPr lang="en-GB" dirty="0"/>
              <a:t>It was great speaking with you. Let’s touch base again soon.</a:t>
            </a:r>
          </a:p>
          <a:p>
            <a:pPr marL="0" indent="0">
              <a:buNone/>
            </a:pPr>
            <a:r>
              <a:rPr lang="en-GB" dirty="0"/>
              <a:t>     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Zahvaljujem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vaš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današnji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čas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Cenim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vaša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opažanja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     –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Lepo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je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bilo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govoriti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Kmalu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spet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povežemo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4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52F1-75C9-DE4D-8DD1-2C6B73FD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Verbal nods (</a:t>
            </a:r>
            <a:r>
              <a:rPr lang="en-GB" dirty="0" err="1"/>
              <a:t>Verbalno</a:t>
            </a:r>
            <a:r>
              <a:rPr lang="en-GB" dirty="0"/>
              <a:t> </a:t>
            </a:r>
            <a:r>
              <a:rPr lang="en-GB" dirty="0" err="1"/>
              <a:t>prikimavanje</a:t>
            </a:r>
            <a:r>
              <a:rPr lang="en-GB" dirty="0"/>
              <a:t>)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882D-6E96-FB47-90E7-F127E799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5768260" cy="319518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21117"/>
                </a:solidFill>
                <a:latin typeface="figtree"/>
              </a:rPr>
              <a:t>U</a:t>
            </a:r>
            <a:r>
              <a:rPr lang="en-GB" b="0" i="0" u="none" strike="noStrike" dirty="0">
                <a:solidFill>
                  <a:srgbClr val="121117"/>
                </a:solidFill>
                <a:effectLst/>
                <a:latin typeface="figtree"/>
              </a:rPr>
              <a:t>h-huh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21117"/>
                </a:solidFill>
                <a:effectLst/>
                <a:latin typeface="figtree"/>
              </a:rPr>
              <a:t>Sounds interesting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21117"/>
                </a:solidFill>
                <a:effectLst/>
                <a:latin typeface="figtree"/>
              </a:rPr>
              <a:t>Good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21117"/>
                </a:solidFill>
                <a:effectLst/>
                <a:latin typeface="figtree"/>
              </a:rPr>
              <a:t>Yes, I understand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21117"/>
                </a:solidFill>
                <a:effectLst/>
                <a:latin typeface="figtree"/>
              </a:rPr>
              <a:t>That’s right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21117"/>
                </a:solidFill>
                <a:effectLst/>
                <a:latin typeface="figtree"/>
              </a:rPr>
              <a:t>I see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21117"/>
                </a:solidFill>
                <a:effectLst/>
                <a:latin typeface="figtree"/>
              </a:rPr>
              <a:t>Could you please tell</a:t>
            </a:r>
            <a:br>
              <a:rPr lang="en-GB" b="0" i="0" u="none" strike="noStrike" dirty="0">
                <a:solidFill>
                  <a:srgbClr val="121117"/>
                </a:solidFill>
                <a:effectLst/>
                <a:latin typeface="figtree"/>
              </a:rPr>
            </a:br>
            <a:r>
              <a:rPr lang="en-GB" b="0" i="0" u="none" strike="noStrike" dirty="0">
                <a:solidFill>
                  <a:srgbClr val="121117"/>
                </a:solidFill>
                <a:effectLst/>
                <a:latin typeface="figtree"/>
              </a:rPr>
              <a:t>me more about [topic]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314B7D-9A50-C64E-BF38-90A8BC8D7247}"/>
              </a:ext>
            </a:extLst>
          </p:cNvPr>
          <p:cNvSpPr txBox="1">
            <a:spLocks/>
          </p:cNvSpPr>
          <p:nvPr/>
        </p:nvSpPr>
        <p:spPr>
          <a:xfrm>
            <a:off x="5845456" y="2555308"/>
            <a:ext cx="5768260" cy="319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Uh-huh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Zveni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zanimivo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figtre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Prav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Da,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razumem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figtre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Tako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 je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prav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figtre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Razumem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figtre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Ali mi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poveste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več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 o [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figtree"/>
              </a:rPr>
              <a:t>tema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figtree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324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1F63-112E-0144-A6B0-A0AF551A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Meetings (Sestanki)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823C-C99F-A442-B93B-07C2DA178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505201"/>
          </a:xfrm>
        </p:spPr>
        <p:txBody>
          <a:bodyPr/>
          <a:lstStyle/>
          <a:p>
            <a:r>
              <a:rPr lang="en-GB" b="1" dirty="0"/>
              <a:t>O</a:t>
            </a:r>
            <a:r>
              <a:rPr lang="en-HR" b="1" dirty="0"/>
              <a:t>pening meeting</a:t>
            </a:r>
          </a:p>
          <a:p>
            <a:pPr marL="0" indent="0">
              <a:buNone/>
            </a:pPr>
            <a:r>
              <a:rPr lang="en-GB" dirty="0"/>
              <a:t>- Welcome to the meeting!</a:t>
            </a:r>
            <a:br>
              <a:rPr lang="en-GB" dirty="0"/>
            </a:br>
            <a:r>
              <a:rPr lang="en-GB" dirty="0"/>
              <a:t>- I appreciate your presence and active participation in today's meeting. Let's begin by</a:t>
            </a:r>
            <a:br>
              <a:rPr lang="en-GB" dirty="0"/>
            </a:br>
            <a:r>
              <a:rPr lang="en-GB" dirty="0"/>
              <a:t>- As we start, I'd like to remind everyone that our main goal for today's meeting is…</a:t>
            </a:r>
            <a:br>
              <a:rPr lang="en-GB" dirty="0"/>
            </a:br>
            <a:r>
              <a:rPr lang="en-GB" dirty="0"/>
              <a:t>- Good [morning/afternoon], everyone. Let's start off with…</a:t>
            </a:r>
          </a:p>
        </p:txBody>
      </p:sp>
    </p:spTree>
    <p:extLst>
      <p:ext uri="{BB962C8B-B14F-4D97-AF65-F5344CB8AC3E}">
        <p14:creationId xmlns:p14="http://schemas.microsoft.com/office/powerpoint/2010/main" val="2553053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8F60-92EE-554D-99EB-188252F0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BCB3-60B3-5D47-BEC8-65BDF5522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Uvod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Dobrodošli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sestanku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!</a:t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Cenim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vašo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prisotnost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aktivno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udeležbo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današnjem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sestanku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Začnimo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z…</a:t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Na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začetku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bi rad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vse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spomnil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da je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naš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glavni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cilj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današnjega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srečanja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</a:t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Dobro [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jutro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popoldne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]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vsem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Začnimo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z...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1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547E-F33E-994A-8620-1B40BF05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5908-9371-9D4F-BAC4-D2C946F6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971800"/>
            <a:ext cx="10018713" cy="3581401"/>
          </a:xfrm>
        </p:spPr>
        <p:txBody>
          <a:bodyPr>
            <a:normAutofit/>
          </a:bodyPr>
          <a:lstStyle/>
          <a:p>
            <a:r>
              <a:rPr lang="en-GB" b="1" dirty="0"/>
              <a:t>Phrases for presenting the meeting goals</a:t>
            </a:r>
          </a:p>
          <a:p>
            <a:pPr marL="0" indent="0">
              <a:buNone/>
            </a:pPr>
            <a:r>
              <a:rPr lang="en-GB" b="1" dirty="0"/>
              <a:t>- </a:t>
            </a:r>
            <a:r>
              <a:rPr lang="en-GB" dirty="0"/>
              <a:t>Our aim today is to…</a:t>
            </a:r>
          </a:p>
          <a:p>
            <a:pPr marL="0" indent="0">
              <a:buNone/>
            </a:pPr>
            <a:r>
              <a:rPr lang="en-GB" dirty="0"/>
              <a:t>- We are here today to decide on/agree on, etc.</a:t>
            </a:r>
          </a:p>
          <a:p>
            <a:pPr marL="0" indent="0">
              <a:buNone/>
            </a:pPr>
            <a:r>
              <a:rPr lang="en-GB" dirty="0"/>
              <a:t>- The purpose of today’s meeting is…</a:t>
            </a:r>
          </a:p>
          <a:p>
            <a:pPr marL="0" indent="0">
              <a:buNone/>
            </a:pPr>
            <a:r>
              <a:rPr lang="en-GB" dirty="0"/>
              <a:t>- Today, we are going to…</a:t>
            </a:r>
          </a:p>
          <a:p>
            <a:pPr marL="0" indent="0">
              <a:buNone/>
            </a:pPr>
            <a:br>
              <a:rPr lang="en-GB" dirty="0"/>
            </a:b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182827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185D-9DBC-C843-A34B-1265BB90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E06A4-56E8-ED45-AC58-E99CFE60D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Fraze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predstavitev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ciljev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sestanka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Naš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današnji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cilj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je...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Danes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zbrali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da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odločimo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dogovorimo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itd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Namen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današnjega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sestanka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je...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Danes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34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172E-59BC-5E4A-B4BF-6E333C6E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7A40-8517-F647-A4EA-3F2EF8AED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Phrases for moving to another topic</a:t>
            </a:r>
          </a:p>
          <a:p>
            <a:pPr marL="0" indent="0">
              <a:buNone/>
            </a:pPr>
            <a:r>
              <a:rPr lang="en-GB" dirty="0"/>
              <a:t>- Let’s move on to our next point.</a:t>
            </a:r>
          </a:p>
          <a:p>
            <a:pPr marL="0" indent="0">
              <a:buNone/>
            </a:pPr>
            <a:r>
              <a:rPr lang="en-GB" dirty="0"/>
              <a:t>- If nobody has anything else to share, let’s move on to…</a:t>
            </a:r>
          </a:p>
          <a:p>
            <a:pPr marL="0" indent="0">
              <a:buNone/>
            </a:pPr>
            <a:r>
              <a:rPr lang="en-HR" dirty="0"/>
              <a:t>- </a:t>
            </a:r>
            <a:r>
              <a:rPr lang="en-GB" dirty="0"/>
              <a:t>Since we’ve covered this issue, now we can go to the next one.</a:t>
            </a:r>
          </a:p>
          <a:p>
            <a:pPr marL="0" indent="0">
              <a:buNone/>
            </a:pPr>
            <a:r>
              <a:rPr lang="en-HR" dirty="0"/>
              <a:t>-  </a:t>
            </a:r>
            <a:r>
              <a:rPr lang="en-GB" dirty="0"/>
              <a:t>Now that we’ve found a solution/finished discussing this topic, we can go to…</a:t>
            </a:r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879309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2AD0-F779-1944-9E03-027233BA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9901-CE1B-634E-8029-71BCFF5F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51362"/>
            <a:ext cx="10018713" cy="3290455"/>
          </a:xfrm>
        </p:spPr>
        <p:txBody>
          <a:bodyPr/>
          <a:lstStyle/>
          <a:p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Fraze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prehod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drugo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temo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Preidimo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naslednjo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točko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nima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nihče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ničesar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več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povedati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nadaljujmo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z...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Ker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to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vprašanje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obravnavali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zdaj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nadaljujemo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naslednjim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Zdaj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ko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našli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rešitev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končali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razpravo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tej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temi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gremo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na.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01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46FD-AB04-B84C-80B5-716BC02F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702C-E359-F844-B4A9-520994A6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338946"/>
          </a:xfrm>
        </p:spPr>
        <p:txBody>
          <a:bodyPr/>
          <a:lstStyle/>
          <a:p>
            <a:r>
              <a:rPr lang="en-GB" b="1" dirty="0"/>
              <a:t> Phrases for summarizing</a:t>
            </a:r>
          </a:p>
          <a:p>
            <a:pPr marL="0" indent="0">
              <a:buNone/>
            </a:pPr>
            <a:r>
              <a:rPr lang="en-GB" dirty="0"/>
              <a:t>- To sum up, we’ve talked about…</a:t>
            </a:r>
          </a:p>
          <a:p>
            <a:pPr marL="0" indent="0">
              <a:buNone/>
            </a:pPr>
            <a:r>
              <a:rPr lang="en-HR" dirty="0"/>
              <a:t>- </a:t>
            </a:r>
            <a:r>
              <a:rPr lang="en-GB" dirty="0"/>
              <a:t>Let’s quickly summarize the main points of today’s meeting. </a:t>
            </a:r>
          </a:p>
          <a:p>
            <a:pPr marL="0" indent="0">
              <a:buNone/>
            </a:pPr>
            <a:r>
              <a:rPr lang="en-HR" dirty="0"/>
              <a:t>- </a:t>
            </a:r>
            <a:r>
              <a:rPr lang="en-GB" dirty="0"/>
              <a:t>Here are some of the main points we discussed today.</a:t>
            </a:r>
          </a:p>
          <a:p>
            <a:pPr marL="0" indent="0">
              <a:buNone/>
            </a:pPr>
            <a:r>
              <a:rPr lang="en-HR" dirty="0"/>
              <a:t>- </a:t>
            </a:r>
            <a:r>
              <a:rPr lang="en-GB" dirty="0"/>
              <a:t>Before we finish, let’s go over everything we talked about today.</a:t>
            </a:r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080842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626E-1D47-6843-9D4E-D60DB465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AA9EC-7DA7-9349-B79A-147B59D8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Fraze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povzemanje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povzamemo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govorili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o...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Na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hitro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povzemimo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glavne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točke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današnjega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sestanka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Tukaj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je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nekaj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glavnih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točk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katerih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danes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pogovarjali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Preden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zaključimo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ponovimo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vse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čemer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danes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pogovarjali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CED9-8CA9-BA47-9569-AC323082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Basics – greetings, introducing…</a:t>
            </a:r>
            <a:br>
              <a:rPr lang="en-HR" dirty="0"/>
            </a:br>
            <a:r>
              <a:rPr lang="en-HR" dirty="0"/>
              <a:t>(</a:t>
            </a:r>
            <a:r>
              <a:rPr lang="en-GB" dirty="0" err="1"/>
              <a:t>Osnove</a:t>
            </a:r>
            <a:r>
              <a:rPr lang="en-GB" dirty="0"/>
              <a:t> - </a:t>
            </a:r>
            <a:r>
              <a:rPr lang="en-GB" dirty="0" err="1"/>
              <a:t>pozdravi</a:t>
            </a:r>
            <a:r>
              <a:rPr lang="en-GB" dirty="0"/>
              <a:t>, </a:t>
            </a:r>
            <a:r>
              <a:rPr lang="en-GB" dirty="0" err="1"/>
              <a:t>predstavljanje</a:t>
            </a:r>
            <a:r>
              <a:rPr lang="en-GB" dirty="0"/>
              <a:t>...)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93F0-0B2F-404F-8830-704EDA44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373151" cy="312420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</a:t>
            </a:r>
            <a:r>
              <a:rPr lang="en-HR" dirty="0"/>
              <a:t>ello!                                                           </a:t>
            </a:r>
          </a:p>
          <a:p>
            <a:r>
              <a:rPr lang="en-GB" dirty="0"/>
              <a:t>H</a:t>
            </a:r>
            <a:r>
              <a:rPr lang="en-HR" dirty="0"/>
              <a:t>i!</a:t>
            </a:r>
          </a:p>
          <a:p>
            <a:r>
              <a:rPr lang="en-GB" dirty="0"/>
              <a:t>H</a:t>
            </a:r>
            <a:r>
              <a:rPr lang="en-HR" dirty="0"/>
              <a:t>ey!</a:t>
            </a:r>
          </a:p>
          <a:p>
            <a:r>
              <a:rPr lang="en-GB" dirty="0"/>
              <a:t>G</a:t>
            </a:r>
            <a:r>
              <a:rPr lang="en-HR" dirty="0"/>
              <a:t>ood morning!</a:t>
            </a:r>
          </a:p>
          <a:p>
            <a:r>
              <a:rPr lang="en-GB" dirty="0"/>
              <a:t>G</a:t>
            </a:r>
            <a:r>
              <a:rPr lang="en-HR" dirty="0"/>
              <a:t>ood evening!</a:t>
            </a:r>
          </a:p>
          <a:p>
            <a:r>
              <a:rPr lang="en-GB" dirty="0"/>
              <a:t>G</a:t>
            </a:r>
            <a:r>
              <a:rPr lang="en-HR" dirty="0"/>
              <a:t>ood night!</a:t>
            </a:r>
          </a:p>
          <a:p>
            <a:r>
              <a:rPr lang="en-GB" dirty="0"/>
              <a:t>B</a:t>
            </a:r>
            <a:r>
              <a:rPr lang="en-HR" dirty="0"/>
              <a:t>ye!</a:t>
            </a:r>
          </a:p>
          <a:p>
            <a:r>
              <a:rPr lang="en-HR" dirty="0"/>
              <a:t>(It was) nice to meet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422CC-0419-CA4C-8D6E-95D3BFA63B99}"/>
              </a:ext>
            </a:extLst>
          </p:cNvPr>
          <p:cNvSpPr txBox="1"/>
          <p:nvPr/>
        </p:nvSpPr>
        <p:spPr>
          <a:xfrm>
            <a:off x="5168711" y="2388276"/>
            <a:ext cx="398890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000" dirty="0"/>
              <a:t>What’s your name?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000" dirty="0"/>
              <a:t>My name is…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000" dirty="0"/>
              <a:t>I am…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000" dirty="0"/>
              <a:t>How are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000" dirty="0"/>
              <a:t>How you doing?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000" dirty="0"/>
              <a:t>What’s up! (</a:t>
            </a:r>
            <a:r>
              <a:rPr lang="en-HR" sz="2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kako gre, kaj dogaja?</a:t>
            </a:r>
            <a:r>
              <a:rPr lang="en-GB" sz="2000" dirty="0">
                <a:effectLst/>
              </a:rPr>
              <a:t>)</a:t>
            </a:r>
            <a:endParaRPr lang="en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000" dirty="0"/>
              <a:t>Can you repeat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000" dirty="0"/>
              <a:t>I am sorry, I didn’t catch it… </a:t>
            </a:r>
            <a:r>
              <a:rPr lang="en-GB" sz="2000" dirty="0" err="1"/>
              <a:t>nisem</a:t>
            </a:r>
            <a:r>
              <a:rPr lang="en-GB" sz="2000" dirty="0"/>
              <a:t> vas </a:t>
            </a:r>
            <a:r>
              <a:rPr lang="en-GB" sz="2000" dirty="0" err="1"/>
              <a:t>razumela</a:t>
            </a:r>
            <a:r>
              <a:rPr lang="en-GB" sz="2000" dirty="0"/>
              <a:t>, </a:t>
            </a:r>
            <a:r>
              <a:rPr lang="en-GB" sz="2000" dirty="0" err="1"/>
              <a:t>nisem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slišala</a:t>
            </a:r>
            <a:r>
              <a:rPr lang="en-GB" sz="2000" dirty="0"/>
              <a:t>)</a:t>
            </a:r>
            <a:endParaRPr lang="en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</a:t>
            </a:r>
            <a:r>
              <a:rPr lang="en-HR" sz="2000" dirty="0"/>
              <a:t>hat’s that…? – Kako 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761787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B771-0E3C-EE48-8BE6-169B050B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Making appointments (</a:t>
            </a:r>
            <a:r>
              <a:rPr lang="en-GB" dirty="0" err="1"/>
              <a:t>Dogovarjanje</a:t>
            </a:r>
            <a:r>
              <a:rPr lang="en-GB" dirty="0"/>
              <a:t> </a:t>
            </a:r>
            <a:r>
              <a:rPr lang="en-GB" dirty="0" err="1"/>
              <a:t>sestankov</a:t>
            </a:r>
            <a:r>
              <a:rPr lang="en-H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C7A2-FD9D-A645-8B2A-4BABBAF8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Arranging</a:t>
            </a:r>
          </a:p>
          <a:p>
            <a:r>
              <a:rPr lang="en-GB" dirty="0"/>
              <a:t>I would like an appointment with Mr/Ms_____ please.</a:t>
            </a:r>
          </a:p>
          <a:p>
            <a:r>
              <a:rPr lang="en-GB" dirty="0"/>
              <a:t>When would it suit you?</a:t>
            </a:r>
          </a:p>
          <a:p>
            <a:r>
              <a:rPr lang="en-GB" dirty="0"/>
              <a:t>Can we arrange a meeting?</a:t>
            </a:r>
          </a:p>
          <a:p>
            <a:r>
              <a:rPr lang="en-GB" dirty="0"/>
              <a:t>I think we should meet.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521540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F779-5CEC-5F44-9227-DEB12D9F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77248-9838-7A4C-8A50-9CDE7D03F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Organiziranje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Želim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dogovoriti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sestanek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gospodom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gospo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_____.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Kdaj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bi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to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ustrezalo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Ali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dogovorimo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sestanek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Mislim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da bi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morala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srečati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49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819D-790E-4C44-BDC9-D36B97E1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8D50-53C3-E04B-B1DA-08D89D036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HR" b="1" dirty="0"/>
              <a:t>Postponing</a:t>
            </a:r>
          </a:p>
          <a:p>
            <a:r>
              <a:rPr lang="en-GB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I wonder whether we can postpone our meeting?</a:t>
            </a:r>
            <a:endParaRPr lang="en-HR" b="1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r>
              <a:rPr lang="en-GB" dirty="0"/>
              <a:t>I can't make it tomorrow at __. Can we make it a bit later, say ___?</a:t>
            </a:r>
          </a:p>
          <a:p>
            <a:r>
              <a:rPr lang="en-GB" dirty="0"/>
              <a:t>Would it be possible to set another date?</a:t>
            </a:r>
          </a:p>
          <a:p>
            <a:r>
              <a:rPr lang="en-GB" dirty="0"/>
              <a:t>I have to postpone our meeting until…</a:t>
            </a:r>
          </a:p>
          <a:p>
            <a:r>
              <a:rPr lang="en-GB" dirty="0"/>
              <a:t>Unfortunately I am double booked on the day we arranged to meet. Would it be possible to make another date?</a:t>
            </a:r>
          </a:p>
          <a:p>
            <a:r>
              <a:rPr lang="en-GB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I am forced to change the date of our meeting.</a:t>
            </a:r>
          </a:p>
          <a:p>
            <a:r>
              <a:rPr lang="en-GB" dirty="0"/>
              <a:t>Could we make it a bit earlier/later?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339886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7772-BBAD-D445-B14E-0CC2B563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E4587-C51E-3F44-B399-F9879EE9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Prestavljanje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Zanima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me,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sestanek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prestavimo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Jutri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__ ne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Ali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dobimo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malo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pozneje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recimo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___?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Ali bi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bilo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mogoče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določiti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drug datum?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Najino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srečanje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prestaviti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do...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Žal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dan,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katerega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sva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dogovorila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srečanje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dvojno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zaseden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Ali bi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bilo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mogoče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določiti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drug datum?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Prisiljena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spremeniti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datum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najinega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srečanja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Ali bi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srečali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malo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pozneje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25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4ED6F-FB0C-1841-BDB4-CFD12638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1BC27-0B69-F845-8D4C-4DFB5B37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HR" b="1" dirty="0">
                <a:highlight>
                  <a:srgbClr val="FFFF00"/>
                </a:highlight>
              </a:rPr>
              <a:t>Cancelling</a:t>
            </a:r>
          </a:p>
          <a:p>
            <a:r>
              <a:rPr lang="en-GB" dirty="0"/>
              <a:t>Owing to…, I'm afraid I have to cancel our appointment.</a:t>
            </a:r>
          </a:p>
          <a:p>
            <a:r>
              <a:rPr lang="en-GB" dirty="0"/>
              <a:t>I'm afraid I have to cancel our appointment for tomorrow.</a:t>
            </a:r>
          </a:p>
          <a:p>
            <a:r>
              <a:rPr lang="en-GB" dirty="0"/>
              <a:t>Regretfully, I have to inform you that I will not be able to attend our proposed meeting, and shall therefore have to cancel.</a:t>
            </a:r>
          </a:p>
          <a:p>
            <a:r>
              <a:rPr lang="en-GB" dirty="0"/>
              <a:t>I could not reach you on the phone, so I am writing you this mail to tell you I have to cancel your appointment for tomorrow.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961045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A3D4-42A3-644D-A061-AD75D467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555C-C92A-604A-A0AC-261AE0FAB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Odpovedovanje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Zaradi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bojim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da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odpovedati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najin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sestanek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Bojim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se, da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odpovedati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najin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jutrišnji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sestanek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Na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žalost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vas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obvestiti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da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najinega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predlaganega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srečanja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ne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mogel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udeležiti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zato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moral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odpovedati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Po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telefonu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vas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nisem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mogel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priklicati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zato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pišem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to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pošto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sporočam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da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odpovedati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najin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sestanek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jutri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68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7FD5-2CFF-174C-9F38-543EB15B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D6F1-4A50-E747-9E4E-E9C1515F9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</a:t>
            </a:r>
            <a:r>
              <a:rPr lang="en-HR" b="1" dirty="0"/>
              <a:t>nformal style</a:t>
            </a:r>
          </a:p>
          <a:p>
            <a:r>
              <a:rPr lang="en-GB" dirty="0"/>
              <a:t>Would you be free on (the afternoon) of (the ___</a:t>
            </a:r>
            <a:r>
              <a:rPr lang="en-GB" dirty="0" err="1"/>
              <a:t>th</a:t>
            </a:r>
            <a:r>
              <a:rPr lang="en-GB" dirty="0"/>
              <a:t>) at…</a:t>
            </a:r>
          </a:p>
          <a:p>
            <a:r>
              <a:rPr lang="en-GB" dirty="0"/>
              <a:t>We need to discuss….and it will take a couple of hours. Would you be available on…at…?</a:t>
            </a:r>
          </a:p>
          <a:p>
            <a:r>
              <a:rPr lang="en-GB" dirty="0"/>
              <a:t>How about meeting at my office at about 12.3o?</a:t>
            </a:r>
          </a:p>
          <a:p>
            <a:r>
              <a:rPr lang="en-GB" dirty="0"/>
              <a:t>Look forward to it. See you on the (…) at (…)</a:t>
            </a:r>
          </a:p>
        </p:txBody>
      </p:sp>
    </p:spTree>
    <p:extLst>
      <p:ext uri="{BB962C8B-B14F-4D97-AF65-F5344CB8AC3E}">
        <p14:creationId xmlns:p14="http://schemas.microsoft.com/office/powerpoint/2010/main" val="4253614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20E2-EBEB-3341-AD0B-485321A6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5D1B-F878-C44D-B90C-04E5E19C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Neuradni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slog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Ali bi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bili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prosti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popoldne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dne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(___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tega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) ob...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Pogovoriti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moramo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....in to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trajalo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nekaj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ur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Ali bi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bili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voljo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...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...?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bi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srečali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v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moji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pisarni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okoli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12.30?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Veselim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se.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vidimo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(...)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(...)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44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A4CE-37D0-684C-B067-9FC01770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Presentations (Predstavitve)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F94C-866E-DE48-A654-9B226C7AE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R" b="1" dirty="0"/>
              <a:t>Introduction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44444"/>
                </a:solidFill>
                <a:effectLst/>
                <a:latin typeface="gotham ssm a"/>
              </a:rPr>
              <a:t>Good morning/afternoon everyone and welcome to my presentation. Let me start by saying a few words about my own background.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44444"/>
                </a:solidFill>
                <a:effectLst/>
                <a:latin typeface="gotham ssm a"/>
              </a:rPr>
              <a:t>(POZDRAV in </a:t>
            </a:r>
            <a:r>
              <a:rPr lang="en-GB" b="0" i="0" dirty="0" err="1">
                <a:solidFill>
                  <a:srgbClr val="444444"/>
                </a:solidFill>
                <a:effectLst/>
                <a:latin typeface="gotham ssm a"/>
              </a:rPr>
              <a:t>potem</a:t>
            </a:r>
            <a:r>
              <a:rPr lang="en-GB" b="0" i="0" dirty="0">
                <a:solidFill>
                  <a:srgbClr val="444444"/>
                </a:solidFill>
                <a:effectLst/>
                <a:latin typeface="gotham ssm a"/>
              </a:rPr>
              <a:t>…) As you can see on the screen, our topic today is...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44444"/>
                </a:solidFill>
                <a:effectLst/>
                <a:latin typeface="gotham ssm a"/>
              </a:rPr>
              <a:t>My talk is particularly relevant to those of you who...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44444"/>
                </a:solidFill>
                <a:effectLst/>
                <a:latin typeface="gotham ssm a"/>
              </a:rPr>
              <a:t>This morning/ afternoon I’m going to take a look at th</a:t>
            </a:r>
            <a:r>
              <a:rPr lang="en-GB" dirty="0">
                <a:solidFill>
                  <a:srgbClr val="444444"/>
                </a:solidFill>
                <a:latin typeface="gotham ssm a"/>
              </a:rPr>
              <a:t>e</a:t>
            </a:r>
            <a:r>
              <a:rPr lang="en-GB" b="0" i="0" dirty="0">
                <a:solidFill>
                  <a:srgbClr val="444444"/>
                </a:solidFill>
                <a:effectLst/>
                <a:latin typeface="gotham ssm 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02460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87DE-BB12-A147-8234-3FE36E6C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6A23-5CB8-DF4C-9543-FCE5ABB8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Uvod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Dobro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jutro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dober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dan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vsem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dobrodošli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moji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predstavitvi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Na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začetku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povem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nekaj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besed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sebi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vidite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zaslonu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je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naša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današnja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tema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Moje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predavanje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je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še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posebej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pomembno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tiste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Danes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zjutraj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danes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ogledali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2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7A06-4D26-E044-AB52-C8652EA9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Grammar (Slovnica)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751B-8D7D-EE43-9A30-F6E46F492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PARTS OF SPEECH:</a:t>
            </a:r>
            <a:r>
              <a:rPr lang="en-GB" dirty="0"/>
              <a:t> </a:t>
            </a:r>
            <a:r>
              <a:rPr lang="en-GB" dirty="0" err="1"/>
              <a:t>Samostalnik</a:t>
            </a:r>
            <a:r>
              <a:rPr lang="en-GB" dirty="0"/>
              <a:t>, glagol, </a:t>
            </a:r>
            <a:r>
              <a:rPr lang="en-GB" dirty="0" err="1"/>
              <a:t>pridevnik</a:t>
            </a:r>
            <a:r>
              <a:rPr lang="en-GB" dirty="0"/>
              <a:t>, </a:t>
            </a:r>
            <a:r>
              <a:rPr lang="en-GB" dirty="0" err="1"/>
              <a:t>prislov</a:t>
            </a:r>
            <a:r>
              <a:rPr lang="en-GB" dirty="0"/>
              <a:t>, </a:t>
            </a:r>
            <a:r>
              <a:rPr lang="en-GB" dirty="0" err="1"/>
              <a:t>predlog</a:t>
            </a:r>
            <a:r>
              <a:rPr lang="en-GB" dirty="0"/>
              <a:t>, </a:t>
            </a:r>
            <a:r>
              <a:rPr lang="en-GB" dirty="0" err="1"/>
              <a:t>veznik</a:t>
            </a:r>
            <a:r>
              <a:rPr lang="en-GB" dirty="0"/>
              <a:t> – </a:t>
            </a:r>
            <a:r>
              <a:rPr lang="en-HR" dirty="0"/>
              <a:t> </a:t>
            </a:r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Noun, Verb, Adjective, Adverb, Preposition, Conjunction </a:t>
            </a:r>
            <a:r>
              <a:rPr lang="en-GB" i="0" dirty="0">
                <a:solidFill>
                  <a:srgbClr val="0F0F0F"/>
                </a:solidFill>
                <a:effectLst/>
                <a:latin typeface="Söhne"/>
              </a:rPr>
              <a:t>(da </a:t>
            </a:r>
            <a:r>
              <a:rPr lang="en-GB" i="0" dirty="0" err="1">
                <a:solidFill>
                  <a:srgbClr val="0F0F0F"/>
                </a:solidFill>
                <a:effectLst/>
                <a:latin typeface="Söhne"/>
              </a:rPr>
              <a:t>lahko</a:t>
            </a:r>
            <a:r>
              <a:rPr lang="en-GB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i="0" dirty="0" err="1">
                <a:solidFill>
                  <a:srgbClr val="0F0F0F"/>
                </a:solidFill>
                <a:effectLst/>
                <a:latin typeface="Söhne"/>
              </a:rPr>
              <a:t>oblikujemo</a:t>
            </a:r>
            <a:r>
              <a:rPr lang="en-GB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i="0" dirty="0" err="1">
                <a:solidFill>
                  <a:srgbClr val="0F0F0F"/>
                </a:solidFill>
                <a:effectLst/>
                <a:latin typeface="Söhne"/>
              </a:rPr>
              <a:t>jasne</a:t>
            </a:r>
            <a:r>
              <a:rPr lang="en-GB" i="0" dirty="0">
                <a:solidFill>
                  <a:srgbClr val="0F0F0F"/>
                </a:solidFill>
                <a:effectLst/>
                <a:latin typeface="Söhne"/>
              </a:rPr>
              <a:t> in </a:t>
            </a:r>
            <a:r>
              <a:rPr lang="en-GB" i="0" dirty="0" err="1">
                <a:solidFill>
                  <a:srgbClr val="0F0F0F"/>
                </a:solidFill>
                <a:effectLst/>
                <a:latin typeface="Söhne"/>
              </a:rPr>
              <a:t>jedrnate</a:t>
            </a:r>
            <a:r>
              <a:rPr lang="en-GB" i="0" dirty="0">
                <a:solidFill>
                  <a:srgbClr val="0F0F0F"/>
                </a:solidFill>
                <a:effectLst/>
                <a:latin typeface="Söhne"/>
              </a:rPr>
              <a:t> </a:t>
            </a:r>
            <a:r>
              <a:rPr lang="en-GB" i="0" dirty="0" err="1">
                <a:solidFill>
                  <a:srgbClr val="0F0F0F"/>
                </a:solidFill>
                <a:effectLst/>
                <a:latin typeface="Söhne"/>
              </a:rPr>
              <a:t>stavke</a:t>
            </a:r>
            <a:r>
              <a:rPr lang="en-GB" b="0" i="0" dirty="0">
                <a:solidFill>
                  <a:srgbClr val="0F0F0F"/>
                </a:solidFill>
                <a:effectLst/>
                <a:latin typeface="Söhne"/>
              </a:rPr>
              <a:t>) </a:t>
            </a:r>
          </a:p>
          <a:p>
            <a:r>
              <a:rPr lang="en-GB" dirty="0">
                <a:solidFill>
                  <a:srgbClr val="0F0F0F"/>
                </a:solidFill>
                <a:latin typeface="Söhne"/>
              </a:rPr>
              <a:t>TENSES: </a:t>
            </a:r>
            <a:r>
              <a:rPr lang="en-GB" dirty="0" err="1">
                <a:solidFill>
                  <a:srgbClr val="0F0F0F"/>
                </a:solidFill>
                <a:latin typeface="Söhne"/>
              </a:rPr>
              <a:t>sedanjost</a:t>
            </a:r>
            <a:r>
              <a:rPr lang="en-GB" dirty="0">
                <a:solidFill>
                  <a:srgbClr val="0F0F0F"/>
                </a:solidFill>
                <a:latin typeface="Söhne"/>
              </a:rPr>
              <a:t>, </a:t>
            </a:r>
            <a:r>
              <a:rPr lang="en-GB" dirty="0" err="1">
                <a:solidFill>
                  <a:srgbClr val="0F0F0F"/>
                </a:solidFill>
                <a:latin typeface="Söhne"/>
              </a:rPr>
              <a:t>preteklost</a:t>
            </a:r>
            <a:r>
              <a:rPr lang="en-GB" dirty="0">
                <a:solidFill>
                  <a:srgbClr val="0F0F0F"/>
                </a:solidFill>
                <a:latin typeface="Söhne"/>
              </a:rPr>
              <a:t>, </a:t>
            </a:r>
            <a:r>
              <a:rPr lang="en-GB" dirty="0" err="1">
                <a:solidFill>
                  <a:srgbClr val="0F0F0F"/>
                </a:solidFill>
                <a:latin typeface="Söhne"/>
              </a:rPr>
              <a:t>prihodnost</a:t>
            </a:r>
            <a:r>
              <a:rPr lang="en-GB" dirty="0">
                <a:solidFill>
                  <a:srgbClr val="0F0F0F"/>
                </a:solidFill>
                <a:latin typeface="Söhne"/>
              </a:rPr>
              <a:t> – </a:t>
            </a:r>
            <a:r>
              <a:rPr lang="en-GB" b="1" dirty="0">
                <a:solidFill>
                  <a:srgbClr val="0F0F0F"/>
                </a:solidFill>
                <a:latin typeface="Söhne"/>
              </a:rPr>
              <a:t>Present, Past, Future </a:t>
            </a:r>
            <a:endParaRPr lang="en-HR" b="1" dirty="0"/>
          </a:p>
        </p:txBody>
      </p:sp>
    </p:spTree>
    <p:extLst>
      <p:ext uri="{BB962C8B-B14F-4D97-AF65-F5344CB8AC3E}">
        <p14:creationId xmlns:p14="http://schemas.microsoft.com/office/powerpoint/2010/main" val="93513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2142-A5BE-4646-9808-441B3B25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E7DF-E73F-F546-8673-80A1DB713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</a:t>
            </a:r>
            <a:r>
              <a:rPr lang="en-HR" b="1" dirty="0"/>
              <a:t>ntroducing the topic</a:t>
            </a:r>
          </a:p>
          <a:p>
            <a:r>
              <a:rPr lang="en-GB" dirty="0"/>
              <a:t>Today I am here to talk to you about… </a:t>
            </a:r>
          </a:p>
          <a:p>
            <a:r>
              <a:rPr lang="en-GB" dirty="0"/>
              <a:t>What I am going to talk about today is… </a:t>
            </a:r>
          </a:p>
          <a:p>
            <a:r>
              <a:rPr lang="en-GB" dirty="0"/>
              <a:t>I would like to take this opportunity to talk to you about… </a:t>
            </a:r>
          </a:p>
          <a:p>
            <a:r>
              <a:rPr lang="en-GB" dirty="0"/>
              <a:t>I want to make you a short presentation about… </a:t>
            </a:r>
          </a:p>
          <a:p>
            <a:r>
              <a:rPr lang="en-GB" dirty="0"/>
              <a:t>I’d like to give you a brief breakdown of…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811377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B787-49AF-644B-B9EA-D47A2B44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4E77-E814-314D-BED0-7EC40A7E2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Uvajanje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v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temo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Danes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govorila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o...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danes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pogovarjal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je...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priložnost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bi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rada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izkoristila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pogovor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o...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Rad bi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kratko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predstavil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Želim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kratko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razložiti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dogaja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z...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30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AC06E-892A-AE4A-90EC-76144C79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752AF-0927-7A4C-9452-9CF18988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857501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</a:t>
            </a:r>
            <a:r>
              <a:rPr lang="en-HR" b="1" dirty="0"/>
              <a:t>tarting point</a:t>
            </a:r>
          </a:p>
          <a:p>
            <a:r>
              <a:rPr lang="en-GB" dirty="0"/>
              <a:t>Let me start with some general information on… </a:t>
            </a:r>
          </a:p>
          <a:p>
            <a:r>
              <a:rPr lang="en-GB" dirty="0"/>
              <a:t>Let me begin by explaining why/how… </a:t>
            </a:r>
          </a:p>
          <a:p>
            <a:r>
              <a:rPr lang="en-GB" dirty="0"/>
              <a:t>I’d like to give you some background information about… </a:t>
            </a:r>
          </a:p>
          <a:p>
            <a:r>
              <a:rPr lang="en-GB" dirty="0"/>
              <a:t>Before I start, does anyone know… </a:t>
            </a:r>
          </a:p>
          <a:p>
            <a:r>
              <a:rPr lang="en-GB" dirty="0"/>
              <a:t>As you are all aware…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484686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2011-B7F5-044C-B03C-AF0A2F68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ADCA-1C5B-3E4C-B0CF-3E01A21FE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857501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Izhodiščne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točke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Začnimo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nekaj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splošnimi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informacijami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o...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začnem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razlago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Rad bi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dal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nekaj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osnovnih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informacij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o...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Preden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začnem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kdo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pozna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vsi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veste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90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8F68-5A8F-F44D-B2BC-6015937C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F6F9F-197D-C048-9818-42133D879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R" b="1" dirty="0"/>
              <a:t>Examples</a:t>
            </a:r>
          </a:p>
          <a:p>
            <a:r>
              <a:rPr lang="en-GB" dirty="0"/>
              <a:t>For example/ For instance,…</a:t>
            </a:r>
          </a:p>
          <a:p>
            <a:r>
              <a:rPr lang="en-GB" dirty="0"/>
              <a:t>A good example of this is… </a:t>
            </a:r>
          </a:p>
          <a:p>
            <a:r>
              <a:rPr lang="en-GB" dirty="0"/>
              <a:t>As an illustration,… </a:t>
            </a:r>
          </a:p>
          <a:p>
            <a:r>
              <a:rPr lang="en-GB" dirty="0"/>
              <a:t>To give you an example,… </a:t>
            </a:r>
          </a:p>
          <a:p>
            <a:r>
              <a:rPr lang="en-GB" dirty="0"/>
              <a:t>To illustrate this point…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172209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C789-0947-4947-B350-01D44241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78F55-683B-FB4B-917B-984C72D1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Primeri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Na primer/ Za primer,...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Dober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primer je...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ponazoritev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primer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navedemo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ponazoritev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točke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48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D317-80F8-CD48-B006-86DC75D8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854F-B67A-F34D-B5CB-0B81FDFA1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R" b="1" dirty="0"/>
              <a:t>Questions during the presentation</a:t>
            </a:r>
          </a:p>
          <a:p>
            <a:r>
              <a:rPr lang="en-GB" dirty="0"/>
              <a:t>Does anyone have any questions or comments?</a:t>
            </a:r>
          </a:p>
          <a:p>
            <a:r>
              <a:rPr lang="en-GB" dirty="0"/>
              <a:t>I am happy to answer your questions now.  </a:t>
            </a:r>
          </a:p>
          <a:p>
            <a:r>
              <a:rPr lang="en-GB" dirty="0"/>
              <a:t>If you have any questions, please don’t hesitate to ask. </a:t>
            </a:r>
          </a:p>
          <a:p>
            <a:r>
              <a:rPr lang="en-GB" dirty="0"/>
              <a:t>Do you have any questions before I move on?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514919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E604-2D31-504B-848D-2F31B521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9A3B-4843-3D4D-81EB-A928D95A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Vprašanja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med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predstavitvijo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Ali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ima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kdo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vprašanja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ali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pripombe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Z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veseljem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bom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odgovorila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vaša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vprašanja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 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imate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kakršna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koli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vprašanja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jih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brez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oklevanja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postavite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Ali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imate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kakšno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vprašanje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preden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nadaljujem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 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14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BB09-E080-4140-A2CA-EAA1F7AE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Customer service (</a:t>
            </a:r>
            <a:r>
              <a:rPr lang="en-GB" dirty="0" err="1"/>
              <a:t>Storitve</a:t>
            </a:r>
            <a:r>
              <a:rPr lang="en-GB" dirty="0"/>
              <a:t> za </a:t>
            </a:r>
            <a:r>
              <a:rPr lang="en-GB" dirty="0" err="1"/>
              <a:t>stranke</a:t>
            </a:r>
            <a:r>
              <a:rPr lang="en-GB" dirty="0"/>
              <a:t>)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791EF-D5C1-314E-B35B-2BDF5026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 appreciate your patience.</a:t>
            </a:r>
          </a:p>
          <a:p>
            <a:r>
              <a:rPr lang="en-GB" dirty="0"/>
              <a:t>I'm happy to help you.</a:t>
            </a:r>
          </a:p>
          <a:p>
            <a:r>
              <a:rPr lang="en-GB" dirty="0"/>
              <a:t>Let me take care of that for you.</a:t>
            </a:r>
          </a:p>
          <a:p>
            <a:r>
              <a:rPr lang="en-GB" dirty="0"/>
              <a:t>Is there anything else I can assist you with today?</a:t>
            </a:r>
          </a:p>
          <a:p>
            <a:r>
              <a:rPr lang="en-GB" dirty="0"/>
              <a:t>I understand how you feel.</a:t>
            </a:r>
          </a:p>
          <a:p>
            <a:r>
              <a:rPr lang="en-GB" dirty="0"/>
              <a:t>Your satisfaction is our priority.</a:t>
            </a:r>
          </a:p>
          <a:p>
            <a:r>
              <a:rPr lang="en-GB" dirty="0"/>
              <a:t>I apologize for any inconvenience caused.</a:t>
            </a:r>
          </a:p>
        </p:txBody>
      </p:sp>
    </p:spTree>
    <p:extLst>
      <p:ext uri="{BB962C8B-B14F-4D97-AF65-F5344CB8AC3E}">
        <p14:creationId xmlns:p14="http://schemas.microsoft.com/office/powerpoint/2010/main" val="1176073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D7D6-BB52-2041-A1BA-83EF01A7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CD3A3-0C5C-2842-A0D7-7B3498DD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Cenim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vašo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potrpežljivost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Z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veseljem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pomagam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Dovolite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mi, da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poskrbim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to.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Ali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lahko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danes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pomagam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še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čem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drugem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Razumem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kako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počutite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Vaše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zadovoljstvo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je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nas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prioriteta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Opravičujem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za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vse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povzročene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neprijetnosti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0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FC99-78B3-804C-9AC5-F8FBEEEB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Tenses (Časi)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F9265-3AB2-3F47-B0B1-50DCFA7C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4330"/>
            <a:ext cx="10018713" cy="4157869"/>
          </a:xfrm>
        </p:spPr>
        <p:txBody>
          <a:bodyPr>
            <a:normAutofit fontScale="70000" lnSpcReduction="20000"/>
          </a:bodyPr>
          <a:lstStyle/>
          <a:p>
            <a:r>
              <a:rPr lang="en-HR" dirty="0"/>
              <a:t>PRESENT: (is, has – to be, to have)</a:t>
            </a:r>
          </a:p>
          <a:p>
            <a:r>
              <a:rPr lang="en-GB" dirty="0"/>
              <a:t>I</a:t>
            </a:r>
            <a:r>
              <a:rPr lang="en-HR" dirty="0"/>
              <a:t> am Emili/I love butterflies. I have sister. Sun shines. – present simple</a:t>
            </a:r>
          </a:p>
          <a:p>
            <a:r>
              <a:rPr lang="en-HR" dirty="0"/>
              <a:t>I am doing my homework. I am eating my lunch. – present con.</a:t>
            </a:r>
          </a:p>
          <a:p>
            <a:endParaRPr lang="en-HR" dirty="0"/>
          </a:p>
          <a:p>
            <a:r>
              <a:rPr lang="en-GB" dirty="0"/>
              <a:t>F</a:t>
            </a:r>
            <a:r>
              <a:rPr lang="en-HR" dirty="0"/>
              <a:t>UTURE: (will, would, going to)</a:t>
            </a:r>
          </a:p>
          <a:p>
            <a:r>
              <a:rPr lang="en-HR" dirty="0"/>
              <a:t>I will go now. – future s. (KOT present s.)</a:t>
            </a:r>
          </a:p>
          <a:p>
            <a:r>
              <a:rPr lang="en-HR" dirty="0"/>
              <a:t>I will be working tomorrow morning. – future con. (KOT present con.)</a:t>
            </a:r>
          </a:p>
          <a:p>
            <a:r>
              <a:rPr lang="en-HR" dirty="0"/>
              <a:t>I am going to bed earlier. (early) </a:t>
            </a:r>
          </a:p>
          <a:p>
            <a:endParaRPr lang="en-HR" dirty="0"/>
          </a:p>
          <a:p>
            <a:r>
              <a:rPr lang="en-HR" dirty="0"/>
              <a:t>Past: (was, had)</a:t>
            </a:r>
          </a:p>
          <a:p>
            <a:r>
              <a:rPr lang="en-HR" dirty="0"/>
              <a:t>I gave her a present. – past simple </a:t>
            </a:r>
          </a:p>
          <a:p>
            <a:r>
              <a:rPr lang="en-HR" dirty="0"/>
              <a:t>I was giving her a present.</a:t>
            </a:r>
          </a:p>
        </p:txBody>
      </p:sp>
    </p:spTree>
    <p:extLst>
      <p:ext uri="{BB962C8B-B14F-4D97-AF65-F5344CB8AC3E}">
        <p14:creationId xmlns:p14="http://schemas.microsoft.com/office/powerpoint/2010/main" val="2998677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DCAF-21D6-1E46-B17F-23AFA253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ADFD-BF8D-514C-B4E1-12FAA8AE5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Tricky situations </a:t>
            </a:r>
          </a:p>
          <a:p>
            <a:r>
              <a:rPr lang="en-GB" dirty="0"/>
              <a:t>As much as I'd love to help but…</a:t>
            </a:r>
          </a:p>
          <a:p>
            <a:r>
              <a:rPr lang="en-GB" dirty="0"/>
              <a:t>Great question! Let me quickly help you out.</a:t>
            </a:r>
          </a:p>
          <a:p>
            <a:r>
              <a:rPr lang="en-GB" dirty="0"/>
              <a:t>I understand where you're coming from.</a:t>
            </a:r>
          </a:p>
        </p:txBody>
      </p:sp>
    </p:spTree>
    <p:extLst>
      <p:ext uri="{BB962C8B-B14F-4D97-AF65-F5344CB8AC3E}">
        <p14:creationId xmlns:p14="http://schemas.microsoft.com/office/powerpoint/2010/main" val="19631353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9A47-A239-D64A-B4D6-93FD4B44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4A5-6071-9F45-A9D3-48490647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Zapletene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situacije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Rada bi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pomagala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vendar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...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Odlično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vprašanje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!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Dovolite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mi, da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hitro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pomagam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Razumem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kaj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mislili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0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29D7-D875-DF48-B316-1FB8637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8135-F1FF-B844-8CB3-77654D4EF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Phrases to avoid</a:t>
            </a:r>
          </a:p>
          <a:p>
            <a:r>
              <a:rPr lang="en-GB" dirty="0"/>
              <a:t>It's not our policy.</a:t>
            </a:r>
          </a:p>
          <a:p>
            <a:r>
              <a:rPr lang="en-GB" dirty="0"/>
              <a:t>I don't know.</a:t>
            </a:r>
          </a:p>
          <a:p>
            <a:r>
              <a:rPr lang="en-GB" dirty="0"/>
              <a:t>You're wrong.</a:t>
            </a:r>
          </a:p>
          <a:p>
            <a:r>
              <a:rPr lang="en-GB" dirty="0"/>
              <a:t>That's not my department.</a:t>
            </a:r>
          </a:p>
          <a:p>
            <a:r>
              <a:rPr lang="en-GB" dirty="0"/>
              <a:t>You'll have to wait.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633258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A999-F679-0246-A6E9-B8726F96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AAF6B-4193-2748-9E36-0235B869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Fraze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ki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se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jim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je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treba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izogibati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naša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politika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Ne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vem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Motite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se.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ni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moje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področje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Počakajte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09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2B0F-481F-804B-A058-2139305B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Networking (</a:t>
            </a:r>
            <a:r>
              <a:rPr lang="en-GB" dirty="0" err="1"/>
              <a:t>Mreženje</a:t>
            </a:r>
            <a:r>
              <a:rPr lang="en-GB" dirty="0"/>
              <a:t>)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793E-3A39-744B-B6F9-013E6508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4276410" cy="312420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Touch Base</a:t>
            </a:r>
          </a:p>
          <a:p>
            <a:r>
              <a:rPr lang="en-GB" dirty="0"/>
              <a:t>Circle back</a:t>
            </a:r>
          </a:p>
          <a:p>
            <a:r>
              <a:rPr lang="en-GB" dirty="0"/>
              <a:t>Break the ice</a:t>
            </a:r>
          </a:p>
          <a:p>
            <a:r>
              <a:rPr lang="en-GB" dirty="0"/>
              <a:t>In a nutshell</a:t>
            </a:r>
          </a:p>
          <a:p>
            <a:r>
              <a:rPr lang="en-GB" dirty="0"/>
              <a:t>On the same wavelength</a:t>
            </a:r>
          </a:p>
          <a:p>
            <a:r>
              <a:rPr lang="en-GB" dirty="0"/>
              <a:t>Keep someone in the loop</a:t>
            </a:r>
          </a:p>
          <a:p>
            <a:r>
              <a:rPr lang="en-GB" dirty="0"/>
              <a:t>Get the ball rolling</a:t>
            </a:r>
          </a:p>
          <a:p>
            <a:endParaRPr lang="en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E3A23C-6866-5F48-9A90-000C83918A6D}"/>
              </a:ext>
            </a:extLst>
          </p:cNvPr>
          <p:cNvSpPr txBox="1">
            <a:spLocks/>
          </p:cNvSpPr>
          <p:nvPr/>
        </p:nvSpPr>
        <p:spPr>
          <a:xfrm>
            <a:off x="6431279" y="2103120"/>
            <a:ext cx="4276410" cy="4069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signifies making contact or reconnecting with someone, usually to exchange information or catch up on recent developments</a:t>
            </a:r>
          </a:p>
          <a:p>
            <a:r>
              <a:rPr lang="en-GB" dirty="0"/>
              <a:t>involves revisiting a topic or following up on a previous conversation at a later time</a:t>
            </a:r>
          </a:p>
          <a:p>
            <a:r>
              <a:rPr lang="en-GB" dirty="0"/>
              <a:t>initiating a conversation or interaction in a friendly manner to make others feel more comfortable and open</a:t>
            </a:r>
          </a:p>
          <a:p>
            <a:r>
              <a:rPr lang="en-GB" dirty="0"/>
              <a:t>serves to summarize something concisely or provide a brief overview of a complex topic.</a:t>
            </a:r>
          </a:p>
          <a:p>
            <a:r>
              <a:rPr lang="en-GB" dirty="0"/>
              <a:t>denotes sharing similar thoughts, feelings, or understanding with someone else</a:t>
            </a:r>
          </a:p>
          <a:p>
            <a:r>
              <a:rPr lang="en-GB" dirty="0"/>
              <a:t>ensuring someone is informed and up-to-date about a particular situation or project by regularly providing them with relevant information or updates</a:t>
            </a:r>
          </a:p>
          <a:p>
            <a:r>
              <a:rPr lang="en-GB" dirty="0"/>
              <a:t>initiating or starting something, often a process or an activity, to begin making progress or taking action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565467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C6CB-8B16-F841-A4A5-6D7B128E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3B9E-EBB5-DD42-BFFD-3A7BDD57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3819210" cy="3124201"/>
          </a:xfrm>
        </p:spPr>
        <p:txBody>
          <a:bodyPr>
            <a:normAutofit/>
          </a:bodyPr>
          <a:lstStyle/>
          <a:p>
            <a:r>
              <a:rPr lang="en-GB" dirty="0"/>
              <a:t>Play it by ear</a:t>
            </a:r>
          </a:p>
          <a:p>
            <a:r>
              <a:rPr lang="en-GB" dirty="0"/>
              <a:t>Cut to the chase</a:t>
            </a:r>
          </a:p>
          <a:p>
            <a:r>
              <a:rPr lang="en-GB" dirty="0"/>
              <a:t>Up in the air</a:t>
            </a:r>
          </a:p>
          <a:p>
            <a:r>
              <a:rPr lang="en-GB" dirty="0"/>
              <a:t>On the same page</a:t>
            </a:r>
          </a:p>
          <a:p>
            <a:r>
              <a:rPr lang="en-GB" dirty="0"/>
              <a:t>The elephant in the room</a:t>
            </a:r>
          </a:p>
          <a:p>
            <a:r>
              <a:rPr lang="en-GB" dirty="0"/>
              <a:t>Hit the Ground Running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F53978-99C3-A842-8F55-913AD70D265F}"/>
              </a:ext>
            </a:extLst>
          </p:cNvPr>
          <p:cNvSpPr txBox="1">
            <a:spLocks/>
          </p:cNvSpPr>
          <p:nvPr/>
        </p:nvSpPr>
        <p:spPr>
          <a:xfrm>
            <a:off x="5865811" y="2666999"/>
            <a:ext cx="381921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handling a situation spontaneously or making decisions as events unfold, rather than following a predetermined plan.</a:t>
            </a:r>
          </a:p>
          <a:p>
            <a:r>
              <a:rPr lang="en-GB" dirty="0"/>
              <a:t>getting to the main point or essential information without unnecessary preamble or delay</a:t>
            </a:r>
          </a:p>
          <a:p>
            <a:r>
              <a:rPr lang="en-GB" dirty="0"/>
              <a:t>something that is uncertain, undecided, or not yet resolved</a:t>
            </a:r>
          </a:p>
          <a:p>
            <a:r>
              <a:rPr lang="en-GB" dirty="0"/>
              <a:t>having a mutual understanding or agreement about a particular topic or situation</a:t>
            </a:r>
          </a:p>
          <a:p>
            <a:r>
              <a:rPr lang="en-GB" dirty="0"/>
              <a:t>an obvious or sensitive issue that everyone is aware of but avoids discussing</a:t>
            </a:r>
          </a:p>
          <a:p>
            <a:r>
              <a:rPr lang="en-GB" dirty="0"/>
              <a:t>starting something with great energy, enthusiasm, and efficiency, often achieving immediate progress or success</a:t>
            </a:r>
          </a:p>
        </p:txBody>
      </p:sp>
    </p:spTree>
    <p:extLst>
      <p:ext uri="{BB962C8B-B14F-4D97-AF65-F5344CB8AC3E}">
        <p14:creationId xmlns:p14="http://schemas.microsoft.com/office/powerpoint/2010/main" val="22644748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565E-7F56-9648-A707-F63445C7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Basic financial vocabulary (</a:t>
            </a:r>
            <a:r>
              <a:rPr lang="en-GB" dirty="0" err="1"/>
              <a:t>Osnovno</a:t>
            </a:r>
            <a:r>
              <a:rPr lang="en-GB" dirty="0"/>
              <a:t> </a:t>
            </a:r>
            <a:r>
              <a:rPr lang="en-GB" dirty="0" err="1"/>
              <a:t>finančno</a:t>
            </a:r>
            <a:r>
              <a:rPr lang="en-GB" dirty="0"/>
              <a:t> </a:t>
            </a:r>
            <a:r>
              <a:rPr lang="en-GB" dirty="0" err="1"/>
              <a:t>besedišče</a:t>
            </a:r>
            <a:r>
              <a:rPr lang="en-GB" dirty="0"/>
              <a:t>)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E28B-40A8-274A-96E8-6932AD0D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89859"/>
            <a:ext cx="2859089" cy="312420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</a:t>
            </a:r>
            <a:r>
              <a:rPr lang="en-HR" dirty="0"/>
              <a:t>oan</a:t>
            </a:r>
          </a:p>
          <a:p>
            <a:r>
              <a:rPr lang="en-GB" dirty="0" err="1"/>
              <a:t>i</a:t>
            </a:r>
            <a:r>
              <a:rPr lang="en-HR" dirty="0"/>
              <a:t>nterest</a:t>
            </a:r>
          </a:p>
          <a:p>
            <a:r>
              <a:rPr lang="en-GB" dirty="0"/>
              <a:t>c</a:t>
            </a:r>
            <a:r>
              <a:rPr lang="en-HR" dirty="0"/>
              <a:t>ompound interest</a:t>
            </a:r>
          </a:p>
          <a:p>
            <a:r>
              <a:rPr lang="en-GB" dirty="0"/>
              <a:t>c</a:t>
            </a:r>
            <a:r>
              <a:rPr lang="en-HR" dirty="0"/>
              <a:t>redit</a:t>
            </a:r>
          </a:p>
          <a:p>
            <a:r>
              <a:rPr lang="en-GB" dirty="0"/>
              <a:t>a</a:t>
            </a:r>
            <a:r>
              <a:rPr lang="en-HR" dirty="0"/>
              <a:t>sset</a:t>
            </a:r>
          </a:p>
          <a:p>
            <a:r>
              <a:rPr lang="en-GB" dirty="0"/>
              <a:t>l</a:t>
            </a:r>
            <a:r>
              <a:rPr lang="en-HR" dirty="0"/>
              <a:t>iabilitiy</a:t>
            </a:r>
          </a:p>
          <a:p>
            <a:r>
              <a:rPr lang="en-GB" dirty="0"/>
              <a:t>n</a:t>
            </a:r>
            <a:r>
              <a:rPr lang="en-HR" dirty="0"/>
              <a:t>et worth</a:t>
            </a:r>
          </a:p>
          <a:p>
            <a:r>
              <a:rPr lang="en-GB" dirty="0" err="1"/>
              <a:t>i</a:t>
            </a:r>
            <a:r>
              <a:rPr lang="en-HR" dirty="0"/>
              <a:t>ncome</a:t>
            </a:r>
          </a:p>
          <a:p>
            <a:r>
              <a:rPr lang="en-GB" dirty="0"/>
              <a:t>e</a:t>
            </a:r>
            <a:r>
              <a:rPr lang="en-HR" dirty="0"/>
              <a:t>xpenses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966D96-6973-AE4A-8E9A-4393B9144F61}"/>
              </a:ext>
            </a:extLst>
          </p:cNvPr>
          <p:cNvSpPr txBox="1">
            <a:spLocks/>
          </p:cNvSpPr>
          <p:nvPr/>
        </p:nvSpPr>
        <p:spPr>
          <a:xfrm>
            <a:off x="3922711" y="2689859"/>
            <a:ext cx="285908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posojilo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obresti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sestavljene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obresti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kredit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sredstva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obveznost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neto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vrednost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dohodek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accent4">
                    <a:lumMod val="75000"/>
                  </a:schemeClr>
                </a:solidFill>
              </a:rPr>
              <a:t>stroški</a:t>
            </a:r>
            <a:endParaRPr lang="en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F9AD2B-35A0-0F4A-B8F1-3ACFC258C389}"/>
              </a:ext>
            </a:extLst>
          </p:cNvPr>
          <p:cNvSpPr txBox="1">
            <a:spLocks/>
          </p:cNvSpPr>
          <p:nvPr/>
        </p:nvSpPr>
        <p:spPr>
          <a:xfrm>
            <a:off x="6361111" y="2689859"/>
            <a:ext cx="285908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 err="1"/>
              <a:t>budget</a:t>
            </a:r>
            <a:endParaRPr lang="hr-HR" sz="1800" dirty="0"/>
          </a:p>
          <a:p>
            <a:r>
              <a:rPr lang="hr-HR" sz="1800" dirty="0" err="1"/>
              <a:t>account</a:t>
            </a:r>
            <a:r>
              <a:rPr lang="hr-HR" sz="1800" dirty="0"/>
              <a:t> </a:t>
            </a:r>
            <a:r>
              <a:rPr lang="hr-HR" sz="1800" dirty="0" err="1"/>
              <a:t>receivable</a:t>
            </a:r>
            <a:endParaRPr lang="hr-HR" sz="1800" dirty="0"/>
          </a:p>
          <a:p>
            <a:r>
              <a:rPr lang="hr-HR" sz="1800" dirty="0" err="1"/>
              <a:t>account</a:t>
            </a:r>
            <a:r>
              <a:rPr lang="hr-HR" sz="1800" dirty="0"/>
              <a:t> </a:t>
            </a:r>
            <a:r>
              <a:rPr lang="hr-HR" sz="1800" dirty="0" err="1"/>
              <a:t>payable</a:t>
            </a:r>
            <a:endParaRPr lang="hr-HR" sz="1800" dirty="0"/>
          </a:p>
          <a:p>
            <a:r>
              <a:rPr lang="en-GB" sz="1800" dirty="0"/>
              <a:t>b</a:t>
            </a:r>
            <a:r>
              <a:rPr lang="en-HR" sz="1800" dirty="0"/>
              <a:t>alance sheet</a:t>
            </a:r>
          </a:p>
          <a:p>
            <a:r>
              <a:rPr lang="en-GB" sz="1800" dirty="0" err="1"/>
              <a:t>i</a:t>
            </a:r>
            <a:r>
              <a:rPr lang="en-HR" sz="1800" dirty="0"/>
              <a:t>ncome statement</a:t>
            </a:r>
          </a:p>
          <a:p>
            <a:r>
              <a:rPr lang="en-GB" sz="1800" dirty="0"/>
              <a:t>c</a:t>
            </a:r>
            <a:r>
              <a:rPr lang="en-HR" sz="1800" dirty="0"/>
              <a:t>ash flow statement</a:t>
            </a:r>
          </a:p>
          <a:p>
            <a:r>
              <a:rPr lang="en-GB" sz="1800" dirty="0" err="1"/>
              <a:t>i</a:t>
            </a:r>
            <a:r>
              <a:rPr lang="en-HR" sz="1800" dirty="0"/>
              <a:t>nvestment </a:t>
            </a:r>
          </a:p>
          <a:p>
            <a:r>
              <a:rPr lang="en-GB" sz="1800" dirty="0"/>
              <a:t>a</a:t>
            </a:r>
            <a:r>
              <a:rPr lang="en-HR" sz="1800" dirty="0"/>
              <a:t>sset allocation</a:t>
            </a:r>
          </a:p>
          <a:p>
            <a:r>
              <a:rPr lang="en-HR" sz="1800" dirty="0"/>
              <a:t>stocks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69ECB4-6141-AB44-A60A-36A4ACC18FD9}"/>
              </a:ext>
            </a:extLst>
          </p:cNvPr>
          <p:cNvSpPr txBox="1">
            <a:spLocks/>
          </p:cNvSpPr>
          <p:nvPr/>
        </p:nvSpPr>
        <p:spPr>
          <a:xfrm>
            <a:off x="8799511" y="2689858"/>
            <a:ext cx="285908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proračun</a:t>
            </a:r>
            <a:endParaRPr lang="en-GB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terjatve</a:t>
            </a:r>
            <a:endParaRPr lang="en-GB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obveznosti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virov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sredstev</a:t>
            </a:r>
            <a:endParaRPr lang="en-GB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bilanca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stanja</a:t>
            </a:r>
            <a:endParaRPr lang="en-GB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izkaz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poslovnega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izida</a:t>
            </a:r>
            <a:endParaRPr lang="en-GB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izkaz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denarnih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tokov</a:t>
            </a:r>
            <a:endParaRPr lang="en-GB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naložbe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razporeditev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sredstev</a:t>
            </a:r>
            <a:endParaRPr lang="en-GB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800" dirty="0" err="1">
                <a:solidFill>
                  <a:schemeClr val="accent4">
                    <a:lumMod val="75000"/>
                  </a:schemeClr>
                </a:solidFill>
              </a:rPr>
              <a:t>zaloge</a:t>
            </a:r>
            <a:endParaRPr lang="en-HR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281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D7FD-2640-ED4E-B53C-2B3BE6DC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70CAD-94B0-1443-A175-2547ED0EF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055" y="2251363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HR" sz="3200" b="1" dirty="0"/>
              <a:t>HVALA ZA POZORNOST!</a:t>
            </a:r>
          </a:p>
          <a:p>
            <a:pPr marL="0" indent="0" algn="ctr">
              <a:buNone/>
            </a:pPr>
            <a:r>
              <a:rPr lang="en-GB" dirty="0"/>
              <a:t>k</a:t>
            </a:r>
            <a:r>
              <a:rPr lang="en-HR" dirty="0"/>
              <a:t>ontakt: emilinovak7@gmail.com</a:t>
            </a:r>
          </a:p>
        </p:txBody>
      </p:sp>
    </p:spTree>
    <p:extLst>
      <p:ext uri="{BB962C8B-B14F-4D97-AF65-F5344CB8AC3E}">
        <p14:creationId xmlns:p14="http://schemas.microsoft.com/office/powerpoint/2010/main" val="282204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F887-C82E-5047-A85F-39990623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HR" dirty="0"/>
              <a:t>assive and active voice (trpnik in tvornik)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1AD6D-47B6-0741-8336-5E0A48B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67211"/>
            <a:ext cx="10018713" cy="390498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agent performing the action is obvious, unimportant, or unknown or when a writer wishes to postpone mentioning the agent until. (</a:t>
            </a:r>
            <a:r>
              <a:rPr lang="en-GB" dirty="0" err="1"/>
              <a:t>očiten</a:t>
            </a:r>
            <a:r>
              <a:rPr lang="en-GB" dirty="0"/>
              <a:t>, </a:t>
            </a:r>
            <a:r>
              <a:rPr lang="en-GB" dirty="0" err="1"/>
              <a:t>nepomemben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neznan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product was made.</a:t>
            </a:r>
          </a:p>
          <a:p>
            <a:r>
              <a:rPr lang="en-GB" dirty="0"/>
              <a:t>Workers made product.</a:t>
            </a:r>
          </a:p>
          <a:p>
            <a:endParaRPr lang="en-GB" dirty="0"/>
          </a:p>
          <a:p>
            <a:r>
              <a:rPr lang="en-GB" dirty="0"/>
              <a:t>The letter was written by her.</a:t>
            </a:r>
          </a:p>
          <a:p>
            <a:r>
              <a:rPr lang="en-GB" dirty="0"/>
              <a:t>She wrote the letter.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27718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18A7-24EE-BF43-91C8-5B2EB9A8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Vocabulary (words and phrases)</a:t>
            </a:r>
            <a:br>
              <a:rPr lang="en-HR" dirty="0"/>
            </a:br>
            <a:r>
              <a:rPr lang="en-HR" dirty="0"/>
              <a:t>(</a:t>
            </a:r>
            <a:r>
              <a:rPr lang="en-GB" dirty="0" err="1"/>
              <a:t>Besedišče</a:t>
            </a:r>
            <a:r>
              <a:rPr lang="en-GB" dirty="0"/>
              <a:t> (</a:t>
            </a:r>
            <a:r>
              <a:rPr lang="en-GB" dirty="0" err="1"/>
              <a:t>besede</a:t>
            </a:r>
            <a:r>
              <a:rPr lang="en-GB" dirty="0"/>
              <a:t> in </a:t>
            </a:r>
            <a:r>
              <a:rPr lang="en-GB" dirty="0" err="1"/>
              <a:t>fraze</a:t>
            </a:r>
            <a:r>
              <a:rPr lang="en-GB" dirty="0"/>
              <a:t>))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7C5B-FB5A-C143-84BC-05C380114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504524"/>
            <a:ext cx="2536544" cy="403797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meeting - </a:t>
            </a:r>
            <a:r>
              <a:rPr lang="en-GB" dirty="0" err="1"/>
              <a:t>srečanje</a:t>
            </a:r>
            <a:r>
              <a:rPr lang="en-GB" dirty="0"/>
              <a:t> </a:t>
            </a:r>
          </a:p>
          <a:p>
            <a:r>
              <a:rPr lang="en-GB" dirty="0"/>
              <a:t>(to take) m</a:t>
            </a:r>
            <a:r>
              <a:rPr lang="en-HR" dirty="0"/>
              <a:t>inutes – sestaviti/pisati zapisnik</a:t>
            </a:r>
          </a:p>
          <a:p>
            <a:r>
              <a:rPr lang="en-HR" dirty="0"/>
              <a:t>agenda – dnevni red</a:t>
            </a:r>
          </a:p>
          <a:p>
            <a:r>
              <a:rPr lang="en-HR" dirty="0"/>
              <a:t>discussion - razprava</a:t>
            </a:r>
          </a:p>
          <a:p>
            <a:r>
              <a:rPr lang="en-GB" dirty="0"/>
              <a:t>(put it to a) v</a:t>
            </a:r>
            <a:r>
              <a:rPr lang="en-HR" dirty="0"/>
              <a:t>ote - glasovanje</a:t>
            </a:r>
          </a:p>
          <a:p>
            <a:r>
              <a:rPr lang="en-GB" dirty="0" err="1">
                <a:highlight>
                  <a:srgbClr val="FFFF00"/>
                </a:highlight>
              </a:rPr>
              <a:t>su</a:t>
            </a:r>
            <a:r>
              <a:rPr lang="en-HR" dirty="0">
                <a:highlight>
                  <a:srgbClr val="FFFF00"/>
                </a:highlight>
              </a:rPr>
              <a:t>mmary - povzetek</a:t>
            </a:r>
          </a:p>
          <a:p>
            <a:endParaRPr lang="en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BB3C4-8C8C-9D4D-ABEA-4162305402D3}"/>
              </a:ext>
            </a:extLst>
          </p:cNvPr>
          <p:cNvSpPr txBox="1"/>
          <p:nvPr/>
        </p:nvSpPr>
        <p:spPr>
          <a:xfrm>
            <a:off x="4104406" y="2426017"/>
            <a:ext cx="32412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r</a:t>
            </a:r>
            <a:r>
              <a:rPr lang="en-HR" sz="2400" dirty="0"/>
              <a:t>eport - poročilo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u</a:t>
            </a:r>
            <a:r>
              <a:rPr lang="en-HR" sz="2400" dirty="0"/>
              <a:t>rgent - nujno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</a:t>
            </a:r>
            <a:r>
              <a:rPr lang="en-HR" sz="2400" dirty="0"/>
              <a:t>econd opinion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>
                <a:highlight>
                  <a:srgbClr val="FFFF00"/>
                </a:highlight>
              </a:rPr>
              <a:t>s</a:t>
            </a:r>
            <a:r>
              <a:rPr lang="en-HR" sz="2400" dirty="0">
                <a:highlight>
                  <a:srgbClr val="FFFF00"/>
                </a:highlight>
              </a:rPr>
              <a:t>uggestion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R</a:t>
            </a:r>
            <a:r>
              <a:rPr lang="en-HR" sz="2400" dirty="0"/>
              <a:t>ecent – nedavno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c</a:t>
            </a:r>
            <a:r>
              <a:rPr lang="en-HR" sz="2400" dirty="0"/>
              <a:t>hairperson – predsednik/-ca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t</a:t>
            </a:r>
            <a:r>
              <a:rPr lang="en-HR" sz="2400" dirty="0">
                <a:highlight>
                  <a:srgbClr val="FFFF00"/>
                </a:highlight>
              </a:rPr>
              <a:t>o sum up - </a:t>
            </a:r>
            <a:r>
              <a:rPr lang="en-HR" sz="2400" dirty="0"/>
              <a:t>povzeti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c</a:t>
            </a:r>
            <a:r>
              <a:rPr lang="en-HR" sz="2400" dirty="0"/>
              <a:t>onclusion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c</a:t>
            </a:r>
            <a:r>
              <a:rPr lang="en-HR" sz="2400" dirty="0"/>
              <a:t>ustomer survey</a:t>
            </a:r>
            <a:br>
              <a:rPr lang="en-HR" sz="2400" dirty="0"/>
            </a:br>
            <a:r>
              <a:rPr lang="en-HR" sz="2400" dirty="0"/>
              <a:t>- anketa med strankami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071E3-D205-4E4C-A11F-431CF88FBF04}"/>
              </a:ext>
            </a:extLst>
          </p:cNvPr>
          <p:cNvSpPr txBox="1"/>
          <p:nvPr/>
        </p:nvSpPr>
        <p:spPr>
          <a:xfrm>
            <a:off x="7027102" y="2387514"/>
            <a:ext cx="3884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HR" sz="2400" dirty="0"/>
              <a:t>o look at - pogledati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HR" sz="2400" dirty="0"/>
              <a:t>o outline - opisati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m</a:t>
            </a:r>
            <a:r>
              <a:rPr lang="en-HR" sz="2400" dirty="0"/>
              <a:t>ove on – premakniti se naprej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HR" sz="2400" dirty="0"/>
              <a:t>o recommend – predlagati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highlight>
                  <a:srgbClr val="FFFF00"/>
                </a:highlight>
              </a:rPr>
              <a:t>t</a:t>
            </a:r>
            <a:r>
              <a:rPr lang="en-HR" sz="2400" dirty="0">
                <a:highlight>
                  <a:srgbClr val="FFFF00"/>
                </a:highlight>
              </a:rPr>
              <a:t>o summarize </a:t>
            </a:r>
            <a:r>
              <a:rPr lang="en-HR" sz="2400" dirty="0"/>
              <a:t>- povzeti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HR" sz="2400" dirty="0"/>
              <a:t>o expand - razširiti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HR" sz="2400" dirty="0"/>
              <a:t>o improve - izboljšati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HR" sz="2400" dirty="0"/>
              <a:t>o provide - zagotoviti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HR" sz="2400" dirty="0"/>
              <a:t>o </a:t>
            </a:r>
            <a:r>
              <a:rPr lang="en-HR" sz="2400" dirty="0">
                <a:highlight>
                  <a:srgbClr val="FFFF00"/>
                </a:highlight>
              </a:rPr>
              <a:t>suggest </a:t>
            </a:r>
          </a:p>
        </p:txBody>
      </p:sp>
    </p:spTree>
    <p:extLst>
      <p:ext uri="{BB962C8B-B14F-4D97-AF65-F5344CB8AC3E}">
        <p14:creationId xmlns:p14="http://schemas.microsoft.com/office/powerpoint/2010/main" val="153382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E531-9C26-D64D-B489-78B632E8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256235-9212-A844-BF57-7CC06DC49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2563" cy="6858000"/>
          </a:xfrm>
        </p:spPr>
      </p:pic>
    </p:spTree>
    <p:extLst>
      <p:ext uri="{BB962C8B-B14F-4D97-AF65-F5344CB8AC3E}">
        <p14:creationId xmlns:p14="http://schemas.microsoft.com/office/powerpoint/2010/main" val="112232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708A-2D29-4740-B27F-1C7AD72F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Business letters and e-mails</a:t>
            </a:r>
            <a:br>
              <a:rPr lang="en-HR" dirty="0"/>
            </a:br>
            <a:r>
              <a:rPr lang="en-HR" dirty="0"/>
              <a:t>(</a:t>
            </a:r>
            <a:r>
              <a:rPr lang="en-GB" dirty="0" err="1"/>
              <a:t>Poslovni</a:t>
            </a:r>
            <a:r>
              <a:rPr lang="en-GB" dirty="0"/>
              <a:t> </a:t>
            </a:r>
            <a:r>
              <a:rPr lang="en-GB" dirty="0" err="1"/>
              <a:t>dopisi</a:t>
            </a:r>
            <a:r>
              <a:rPr lang="en-GB" dirty="0"/>
              <a:t> in e-</a:t>
            </a:r>
            <a:r>
              <a:rPr lang="en-GB" dirty="0" err="1"/>
              <a:t>pošta</a:t>
            </a:r>
            <a:r>
              <a:rPr lang="en-GB" dirty="0"/>
              <a:t>)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20B10-C1F2-4942-B8DB-2F274DF1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27441"/>
            <a:ext cx="10018713" cy="3984322"/>
          </a:xfrm>
        </p:spPr>
        <p:txBody>
          <a:bodyPr>
            <a:normAutofit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Opening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:</a:t>
            </a: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 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mailing address, the full date (July 30, 2017), recipient’s name, company, and address.</a:t>
            </a:r>
            <a:b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</a:b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(skip one line between your address, the date, and your recipient’s information – </a:t>
            </a:r>
            <a:r>
              <a:rPr lang="en-GB" b="0" i="0" u="none" strike="noStrike" dirty="0" err="1">
                <a:solidFill>
                  <a:srgbClr val="4E4E4E"/>
                </a:solidFill>
                <a:effectLst/>
                <a:latin typeface="inherit"/>
              </a:rPr>
              <a:t>kot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 v </a:t>
            </a:r>
            <a:r>
              <a:rPr lang="en-GB" b="0" i="0" u="none" strike="noStrike" dirty="0" err="1">
                <a:solidFill>
                  <a:srgbClr val="4E4E4E"/>
                </a:solidFill>
                <a:effectLst/>
                <a:latin typeface="inherit"/>
              </a:rPr>
              <a:t>slovenščini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Salutation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:</a:t>
            </a: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 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 “Dear,” along with their title and last name  - “Dear Mr. Collins” </a:t>
            </a:r>
            <a:b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</a:b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- full name - “Dear Taylor Dean.” </a:t>
            </a:r>
            <a:b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</a:b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(be sure to add a colon (</a:t>
            </a:r>
            <a:r>
              <a:rPr lang="en-GB" b="0" i="0" u="none" strike="noStrike" dirty="0" err="1">
                <a:solidFill>
                  <a:srgbClr val="4E4E4E"/>
                </a:solidFill>
                <a:effectLst/>
                <a:latin typeface="inherit"/>
              </a:rPr>
              <a:t>dvopičje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) to the end of the salutation)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Body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:</a:t>
            </a:r>
            <a:r>
              <a:rPr lang="en-GB" b="1" i="0" u="none" strike="noStrike" dirty="0">
                <a:solidFill>
                  <a:srgbClr val="4E4E4E"/>
                </a:solidFill>
                <a:effectLst/>
                <a:latin typeface="inherit"/>
              </a:rPr>
              <a:t> </a:t>
            </a: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introduce yourself and the main point of your letter,</a:t>
            </a:r>
            <a:b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</a:b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- go into the details of your main point,</a:t>
            </a:r>
            <a:b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</a:br>
            <a:r>
              <a:rPr lang="en-GB" b="0" i="0" u="none" strike="noStrike" dirty="0">
                <a:solidFill>
                  <a:srgbClr val="4E4E4E"/>
                </a:solidFill>
                <a:effectLst/>
                <a:latin typeface="inherit"/>
              </a:rPr>
              <a:t>- restate the letter’s purpose; provide a call to action.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665654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6D7E32B-F717-964D-B1DD-11AD77BC7C5A}" vid="{931C245B-E783-5644-9CD0-9C15F792CD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5317</TotalTime>
  <Words>3332</Words>
  <Application>Microsoft Macintosh PowerPoint</Application>
  <PresentationFormat>Widescreen</PresentationFormat>
  <Paragraphs>385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Asap-Bold</vt:lpstr>
      <vt:lpstr>figtree</vt:lpstr>
      <vt:lpstr>gotham ssm a</vt:lpstr>
      <vt:lpstr>inherit</vt:lpstr>
      <vt:lpstr>Söhne</vt:lpstr>
      <vt:lpstr>Arial</vt:lpstr>
      <vt:lpstr>Calibri</vt:lpstr>
      <vt:lpstr>Corbel</vt:lpstr>
      <vt:lpstr>Courier New</vt:lpstr>
      <vt:lpstr>Roboto</vt:lpstr>
      <vt:lpstr>Theme1</vt:lpstr>
      <vt:lpstr>OSNOVE poslovne angleščine</vt:lpstr>
      <vt:lpstr>O meni</vt:lpstr>
      <vt:lpstr>Basics – greetings, introducing… (Osnove - pozdravi, predstavljanje...)</vt:lpstr>
      <vt:lpstr>Grammar (Slovnica)</vt:lpstr>
      <vt:lpstr>Tenses (Časi)</vt:lpstr>
      <vt:lpstr>Passive and active voice (trpnik in tvornik)</vt:lpstr>
      <vt:lpstr>Vocabulary (words and phrases) (Besedišče (besede in fraze))</vt:lpstr>
      <vt:lpstr>PowerPoint Presentation</vt:lpstr>
      <vt:lpstr>Business letters and e-mails (Poslovni dopisi in e-pošta)</vt:lpstr>
      <vt:lpstr>PowerPoint Presentation</vt:lpstr>
      <vt:lpstr>PowerPoint Presentation</vt:lpstr>
      <vt:lpstr>PowerPoint Presentation</vt:lpstr>
      <vt:lpstr>PowerPoint Presentation</vt:lpstr>
      <vt:lpstr>E-mails (e-pošta)</vt:lpstr>
      <vt:lpstr>PowerPoint Presentation</vt:lpstr>
      <vt:lpstr>PowerPoint Presentation</vt:lpstr>
      <vt:lpstr>Phone calls (Telefonski klici)</vt:lpstr>
      <vt:lpstr>PowerPoint Presentation</vt:lpstr>
      <vt:lpstr>Phrases for calls (Fraze za klice)</vt:lpstr>
      <vt:lpstr>PowerPoint Presentation</vt:lpstr>
      <vt:lpstr>Verbal nods (Verbalno prikimavanje)</vt:lpstr>
      <vt:lpstr>Meetings (Sestanki)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appointments (Dogovarjanje sestankov)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Presentations (Predstavitve)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service (Storitve za stranke)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Networking (Mreženje)</vt:lpstr>
      <vt:lpstr>PowerPoint Presentation</vt:lpstr>
      <vt:lpstr>Basic financial vocabulary (Osnovno finančno besedišče)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HITRE OSNOVE ANGLEŠČINE V POSLOVNEM OKOLJU</dc:title>
  <dc:creator>Emili Novak</dc:creator>
  <cp:lastModifiedBy>Emili Novak</cp:lastModifiedBy>
  <cp:revision>18</cp:revision>
  <dcterms:created xsi:type="dcterms:W3CDTF">2023-11-25T11:03:16Z</dcterms:created>
  <dcterms:modified xsi:type="dcterms:W3CDTF">2024-11-08T12:28:58Z</dcterms:modified>
</cp:coreProperties>
</file>