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4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  <p:sldMasterId id="2147484143" r:id="rId2"/>
    <p:sldMasterId id="2147484156" r:id="rId3"/>
    <p:sldMasterId id="2147484169" r:id="rId4"/>
    <p:sldMasterId id="2147484182" r:id="rId5"/>
    <p:sldMasterId id="2147484195" r:id="rId6"/>
    <p:sldMasterId id="2147484208" r:id="rId7"/>
    <p:sldMasterId id="2147484221" r:id="rId8"/>
    <p:sldMasterId id="2147484234" r:id="rId9"/>
    <p:sldMasterId id="2147484247" r:id="rId10"/>
    <p:sldMasterId id="2147484260" r:id="rId11"/>
    <p:sldMasterId id="2147484273" r:id="rId12"/>
    <p:sldMasterId id="2147484286" r:id="rId13"/>
    <p:sldMasterId id="2147484299" r:id="rId14"/>
    <p:sldMasterId id="2147484312" r:id="rId15"/>
  </p:sldMasterIdLst>
  <p:notesMasterIdLst>
    <p:notesMasterId r:id="rId69"/>
  </p:notesMasterIdLst>
  <p:sldIdLst>
    <p:sldId id="512" r:id="rId16"/>
    <p:sldId id="859" r:id="rId17"/>
    <p:sldId id="930" r:id="rId18"/>
    <p:sldId id="991" r:id="rId19"/>
    <p:sldId id="754" r:id="rId20"/>
    <p:sldId id="765" r:id="rId21"/>
    <p:sldId id="766" r:id="rId22"/>
    <p:sldId id="946" r:id="rId23"/>
    <p:sldId id="988" r:id="rId24"/>
    <p:sldId id="983" r:id="rId25"/>
    <p:sldId id="750" r:id="rId26"/>
    <p:sldId id="756" r:id="rId27"/>
    <p:sldId id="984" r:id="rId28"/>
    <p:sldId id="807" r:id="rId29"/>
    <p:sldId id="976" r:id="rId30"/>
    <p:sldId id="977" r:id="rId31"/>
    <p:sldId id="987" r:id="rId32"/>
    <p:sldId id="775" r:id="rId33"/>
    <p:sldId id="776" r:id="rId34"/>
    <p:sldId id="979" r:id="rId35"/>
    <p:sldId id="847" r:id="rId36"/>
    <p:sldId id="980" r:id="rId37"/>
    <p:sldId id="981" r:id="rId38"/>
    <p:sldId id="777" r:id="rId39"/>
    <p:sldId id="989" r:id="rId40"/>
    <p:sldId id="975" r:id="rId41"/>
    <p:sldId id="982" r:id="rId42"/>
    <p:sldId id="943" r:id="rId43"/>
    <p:sldId id="944" r:id="rId44"/>
    <p:sldId id="985" r:id="rId45"/>
    <p:sldId id="986" r:id="rId46"/>
    <p:sldId id="791" r:id="rId47"/>
    <p:sldId id="792" r:id="rId48"/>
    <p:sldId id="788" r:id="rId49"/>
    <p:sldId id="799" r:id="rId50"/>
    <p:sldId id="800" r:id="rId51"/>
    <p:sldId id="970" r:id="rId52"/>
    <p:sldId id="861" r:id="rId53"/>
    <p:sldId id="971" r:id="rId54"/>
    <p:sldId id="540" r:id="rId55"/>
    <p:sldId id="990" r:id="rId56"/>
    <p:sldId id="972" r:id="rId57"/>
    <p:sldId id="520" r:id="rId58"/>
    <p:sldId id="543" r:id="rId59"/>
    <p:sldId id="544" r:id="rId60"/>
    <p:sldId id="549" r:id="rId61"/>
    <p:sldId id="965" r:id="rId62"/>
    <p:sldId id="974" r:id="rId63"/>
    <p:sldId id="862" r:id="rId64"/>
    <p:sldId id="878" r:id="rId65"/>
    <p:sldId id="879" r:id="rId66"/>
    <p:sldId id="920" r:id="rId67"/>
    <p:sldId id="973" r:id="rId6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61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9CFED-6918-4C1C-A562-FADDA8765603}" type="datetimeFigureOut">
              <a:rPr lang="sl-SI" smtClean="0"/>
              <a:t>8. 02. 2023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73993-0E97-435A-8D27-0A5083D848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9236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>
            <a:extLst>
              <a:ext uri="{FF2B5EF4-FFF2-40B4-BE49-F238E27FC236}">
                <a16:creationId xmlns:a16="http://schemas.microsoft.com/office/drawing/2014/main" id="{0AB5CD0F-A1E2-4DCB-BE05-0874EA4511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2B6E0D-EBDB-45DB-BBEC-F0DF3F22A55C}" type="slidenum">
              <a:rPr kumimoji="0" lang="sl-SI" alt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l-SI" altLang="sl-SI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43" name="Rectangle 2">
            <a:extLst>
              <a:ext uri="{FF2B5EF4-FFF2-40B4-BE49-F238E27FC236}">
                <a16:creationId xmlns:a16="http://schemas.microsoft.com/office/drawing/2014/main" id="{7D412A69-B36D-4CCA-A4F8-81F3952718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688" y="715963"/>
            <a:ext cx="6713537" cy="3776662"/>
          </a:xfrm>
          <a:ln/>
        </p:spPr>
      </p:sp>
      <p:sp>
        <p:nvSpPr>
          <p:cNvPr id="163844" name="Rectangle 3">
            <a:extLst>
              <a:ext uri="{FF2B5EF4-FFF2-40B4-BE49-F238E27FC236}">
                <a16:creationId xmlns:a16="http://schemas.microsoft.com/office/drawing/2014/main" id="{357AC681-252F-4BDB-9860-27E6390706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1575" cy="4484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l-SI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D88A08E1-88CE-4414-B2D9-E748968FDAB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01E43F-BAF3-4B5A-9098-809E4D049055}" type="slidenum">
              <a:rPr kumimoji="0" lang="sl-SI" alt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2B64784C-6688-4991-ABDA-29F78817F3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D968C55C-BD0E-4F8C-BD84-440381EB82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716" y="56737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98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8540104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296963-6B19-4847-A6E7-8E863D554D5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7E31DD2F-A672-4827-AD0C-FA08EDF10221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45754146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DE6CFFA-693D-40BC-8869-0A1E26AFCA0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1B116A15-4758-475C-9B2A-B8CA7031A6E3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5060008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A3F970D3-3784-433E-AF91-2FD6FC11A3B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F0D76F69-5860-46A2-AC44-65D847A017AF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2660074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E674776-18FE-4E09-A78E-822B571E9BC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ABDC9E89-5769-41CC-A9B0-D3EBFF8CCB7B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17148038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18D9E6A-2B81-40DC-B76E-E664DE060D3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89E39A9C-597C-404A-89BF-C5AC4C74BEC2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57511251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EB3C090-2907-4ACE-BDA1-789D1D6E2D9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F963FCF9-A107-453B-AD70-2B3EB57EA927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4229182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0B0FD8C-1BC2-49B5-BA2D-608960AAFD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A7B7599D-ACBD-4E59-8D84-6D59FE289896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7643172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122238"/>
            <a:ext cx="9326033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609600" y="1557339"/>
            <a:ext cx="10972800" cy="45735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4DACC4A-3051-43E0-8E76-122117358D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D7A6CEE0-0E0D-439D-9E13-6A94F7001E20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32222943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80DC47A7-B34C-45D3-B6A3-88317A33342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sp>
        <p:nvSpPr>
          <p:cNvPr id="5" name="Line 40">
            <a:extLst>
              <a:ext uri="{FF2B5EF4-FFF2-40B4-BE49-F238E27FC236}">
                <a16:creationId xmlns:a16="http://schemas.microsoft.com/office/drawing/2014/main" id="{A9BA80F1-2233-42C8-A136-165BDA8A8F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1584517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pic>
        <p:nvPicPr>
          <p:cNvPr id="6" name="Picture 42" descr="MPj04221390000[1]">
            <a:extLst>
              <a:ext uri="{FF2B5EF4-FFF2-40B4-BE49-F238E27FC236}">
                <a16:creationId xmlns:a16="http://schemas.microsoft.com/office/drawing/2014/main" id="{24AB4D87-15DB-4D8A-9275-0D7A9E8FB1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1" y="2840039"/>
            <a:ext cx="221826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 anchor="b"/>
          <a:lstStyle>
            <a:lvl1pPr algn="r">
              <a:defRPr sz="3600"/>
            </a:lvl1pPr>
          </a:lstStyle>
          <a:p>
            <a:r>
              <a:rPr lang="sl-SI" altLang="en-US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/>
            </a:lvl1pPr>
          </a:lstStyle>
          <a:p>
            <a:r>
              <a:rPr lang="sl-SI" altLang="en-US"/>
              <a:t>Click to edit Master subtitle style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DEC0F43-3F6F-4400-B6AF-26F37FAB508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organizaciji/</a:t>
            </a:r>
            <a:fld id="{8390582E-F59D-46FF-ACA0-73F55AF29F78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7470774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C144508-6317-436D-80D9-7969A246F60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69D42C20-FD02-436F-9F4D-612D39D7161B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961947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6207454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CE16993-02EB-467E-9CDC-3465370F8CF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FE98170F-C375-400E-A256-1B05C567DBBB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05733695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CBB10BF-CC89-46AB-ADE3-72F71730C7B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0EC33416-716A-40FF-91F1-0198DAD4574E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19497479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2997B5-EB16-4F2D-B1A5-9B3CC7A3836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25C8A389-C7C1-4F84-86BE-C52794FB1150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0895637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6B91FE3-FDCD-4423-AB3B-5FAAB626392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AE722302-1AEA-43A1-A7C3-665037AB0D6B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5515613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797B8E83-F043-480E-9D27-C03BE389377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C7306FBB-F2DB-45F9-8DE6-F1822ED93E5F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50791852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52D584B-188B-4720-B43A-F530D2FB37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EFC61023-DE86-4091-A104-331E00B8D96D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8912365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5BEE38E-9BD7-44D1-91A3-7251B4D48CC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E478E69A-93A6-48A3-860A-FBF9397E4285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27596436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55369B1-5EA1-456E-BE14-7F3D2FD865A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2BA61770-21CA-43F1-930D-E67826615230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6576984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68167F4-0F41-42D4-A9D3-74CB5238BE5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C037A595-06A2-4EF5-8727-70BB75F43DA8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17097639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122238"/>
            <a:ext cx="9326033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609600" y="1557339"/>
            <a:ext cx="10972800" cy="45735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FAF5DEC-B935-4E72-B23E-89E2C09F057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C53B6DAD-5DCB-45D2-A545-BCD8CA691EC3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250125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FF7B4B93-96AE-4986-9AD7-3F8956217E4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sp>
        <p:nvSpPr>
          <p:cNvPr id="5" name="Line 40">
            <a:extLst>
              <a:ext uri="{FF2B5EF4-FFF2-40B4-BE49-F238E27FC236}">
                <a16:creationId xmlns:a16="http://schemas.microsoft.com/office/drawing/2014/main" id="{9B3279A4-9CE5-4BFE-8875-3C34694EF7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1584517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pic>
        <p:nvPicPr>
          <p:cNvPr id="6" name="Picture 42" descr="MPj04221390000[1]">
            <a:extLst>
              <a:ext uri="{FF2B5EF4-FFF2-40B4-BE49-F238E27FC236}">
                <a16:creationId xmlns:a16="http://schemas.microsoft.com/office/drawing/2014/main" id="{51408884-9F90-498B-961A-9B43CDD6B6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1" y="2840039"/>
            <a:ext cx="221826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 anchor="b"/>
          <a:lstStyle>
            <a:lvl1pPr algn="r">
              <a:defRPr sz="3600"/>
            </a:lvl1pPr>
          </a:lstStyle>
          <a:p>
            <a:r>
              <a:rPr lang="sl-SI" altLang="en-US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/>
            </a:lvl1pPr>
          </a:lstStyle>
          <a:p>
            <a:r>
              <a:rPr lang="sl-SI" altLang="en-US"/>
              <a:t>Click to edit Master subtitle style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92E78AE-B02B-45F6-AA09-E8D6CFE1328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organizaciji/</a:t>
            </a:r>
            <a:fld id="{7037A6FE-20A4-4223-B890-6827C670350D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22014610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4FE17B57-8CF5-4F03-8A61-0E324031670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sp>
        <p:nvSpPr>
          <p:cNvPr id="5" name="Line 40">
            <a:extLst>
              <a:ext uri="{FF2B5EF4-FFF2-40B4-BE49-F238E27FC236}">
                <a16:creationId xmlns:a16="http://schemas.microsoft.com/office/drawing/2014/main" id="{3BC8A9B0-DD55-4376-BC27-F4EDDAF548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1584517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pic>
        <p:nvPicPr>
          <p:cNvPr id="6" name="Picture 42" descr="MPj04221390000[1]">
            <a:extLst>
              <a:ext uri="{FF2B5EF4-FFF2-40B4-BE49-F238E27FC236}">
                <a16:creationId xmlns:a16="http://schemas.microsoft.com/office/drawing/2014/main" id="{46DEC09A-34A7-4F7F-B358-3DBA13A491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1" y="2840039"/>
            <a:ext cx="221826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 anchor="b"/>
          <a:lstStyle>
            <a:lvl1pPr algn="r">
              <a:defRPr sz="3600"/>
            </a:lvl1pPr>
          </a:lstStyle>
          <a:p>
            <a:r>
              <a:rPr lang="sl-SI" altLang="en-US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/>
            </a:lvl1pPr>
          </a:lstStyle>
          <a:p>
            <a:r>
              <a:rPr lang="sl-SI" altLang="en-US"/>
              <a:t>Click to edit Master subtitle style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5CC90CF-3709-4677-998B-AF0EFA66839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organizaciji/</a:t>
            </a:r>
            <a:fld id="{21E22A44-E8B5-4470-AEE8-45F7122FA3FB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3916702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C0ABE64-99C7-432D-BA93-54357D8D53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FEF3E103-1018-4E25-AB08-FDAD386765F2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123140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DB92519-7D0B-4C62-B6F6-BFDD930B59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8E17538C-EED4-4843-8721-9C08603E22E4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5212253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1E74B6F-CC58-4DE1-A22B-66E8EC8C56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D1D31D6C-831B-4817-9115-239A2A3C0008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9770929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D4FEA2-AFFD-478B-A94B-8948132303C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4E03AAE4-AD94-4B90-B4A5-F09BE5DCEA11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3164894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67BE2B8-D843-46E2-B121-154DB7B0768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651A9E24-B622-4905-871C-A1A471755A4E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53472827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EE7EDC4A-59AA-4997-81CC-C06B2908C92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BF6B0604-3C1E-4E24-83A6-CF43BA73B886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22855809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DE739EE-3796-43DB-88B4-AC1C399763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BC7DAAB5-FC9B-47EE-B9FB-2AF544756356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37461659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BA84A94-A627-45B9-A68E-B94295E78DB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38B49E7D-EA2F-4D10-8E66-9A5393ECB2E9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5135153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739FBC2-F3FD-439A-896F-F200F2F233E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5A378153-91AB-4B9F-B4D2-5C8F9367E60E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185060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CDC6047-A6D9-4514-998E-D52088C7950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02CED8C9-6102-4FAD-BC1A-20A14777088E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02449579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C45BE25-FEB7-4BCA-A953-1F54B930954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39E6EF3C-0B9C-47B2-B576-9C7150FEEDE0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35966083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122238"/>
            <a:ext cx="9326033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609600" y="1557339"/>
            <a:ext cx="10972800" cy="45735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67E1826-0A0F-4737-BF68-395EF2EE6C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7FE7A1C9-2953-4400-B3D9-854743B9C215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2730115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37177177-7A7E-4164-B6E5-06F3F1483A8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sp>
        <p:nvSpPr>
          <p:cNvPr id="5" name="Line 40">
            <a:extLst>
              <a:ext uri="{FF2B5EF4-FFF2-40B4-BE49-F238E27FC236}">
                <a16:creationId xmlns:a16="http://schemas.microsoft.com/office/drawing/2014/main" id="{2F49C086-D819-41D9-9896-4CED82BF03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1584517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pic>
        <p:nvPicPr>
          <p:cNvPr id="6" name="Picture 42" descr="MPj04221390000[1]">
            <a:extLst>
              <a:ext uri="{FF2B5EF4-FFF2-40B4-BE49-F238E27FC236}">
                <a16:creationId xmlns:a16="http://schemas.microsoft.com/office/drawing/2014/main" id="{AA263DC7-F474-4DD9-B3A8-75C662ECBE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1" y="2840039"/>
            <a:ext cx="221826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 anchor="b"/>
          <a:lstStyle>
            <a:lvl1pPr algn="r">
              <a:defRPr sz="3600"/>
            </a:lvl1pPr>
          </a:lstStyle>
          <a:p>
            <a:r>
              <a:rPr lang="sl-SI" altLang="en-US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/>
            </a:lvl1pPr>
          </a:lstStyle>
          <a:p>
            <a:r>
              <a:rPr lang="sl-SI" altLang="en-US"/>
              <a:t>Click to edit Master subtitle style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2444D549-F1BF-49AE-9A12-CA296D18A62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organizaciji/</a:t>
            </a:r>
            <a:fld id="{FC42F815-D9E0-4E0F-83D0-76B7F7BD12F2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66663957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FBE2BA0-A3BB-4D5C-94C5-85EB68B038A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5072B320-3E0C-4323-8877-5963EF6BA50B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6535006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B3B7D39-3363-4913-8DB1-9A7BE077539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63E43474-E0B2-44CD-85A3-A6FEDAB1F39F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64718583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1806AC0-E232-4674-8F62-51B974BD7F9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3BC970CA-8CA6-47A2-B548-B95D0377DEF4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30369296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08DFDB-30A3-4BA2-8C6B-9ED9BDC64DB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BB60D467-0083-4232-9625-35F978BC5A3B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63009031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3D60214-C738-4F4B-8D38-8A42545039B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FD06C3D7-1B9D-43D4-92B1-239BC11F1FB2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42461036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838DF022-CA84-4564-BB0E-55E06C985DA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FFDA4FF5-72E0-4336-B4C4-08239F7A7D83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35102600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4C2EC93-8C99-4950-84BD-95126EC548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41144EC8-C56A-4802-8474-75E33A2DC4C4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240979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ADE34CA-DA91-4AA1-9490-F060CECACB8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562CD4B9-EE14-4371-A58C-5ED4D02AA47B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79526130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553A554-F98B-4A32-95F5-7BB865DEEBF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8B1F83F4-36E4-447D-9833-557FC480CDCA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61459900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46C795E-6B2C-4731-A3C3-076D190C080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E7742B8E-BF60-4107-B48F-3FC8EDC9F9A7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35277766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C61849D-3011-4964-8103-B4B5626BD61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A1ADFDA1-8B03-486B-B614-561B68915280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53185374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122238"/>
            <a:ext cx="9326033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609600" y="1557339"/>
            <a:ext cx="10972800" cy="45735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6BCF9DF-3686-42EA-8DEA-A56366BF462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96B58FA2-7D31-412A-B5E2-FEC72D861786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59699167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79C834AC-4BF1-437E-805B-C438F0C3CC68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350"/>
          </a:p>
        </p:txBody>
      </p:sp>
      <p:sp>
        <p:nvSpPr>
          <p:cNvPr id="5" name="Line 40">
            <a:extLst>
              <a:ext uri="{FF2B5EF4-FFF2-40B4-BE49-F238E27FC236}">
                <a16:creationId xmlns:a16="http://schemas.microsoft.com/office/drawing/2014/main" id="{E7E031C5-1EDA-4054-8818-2DA1DBFC0BE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1584517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350"/>
          </a:p>
        </p:txBody>
      </p:sp>
      <p:pic>
        <p:nvPicPr>
          <p:cNvPr id="6" name="Picture 42" descr="MPj04221390000[1]">
            <a:extLst>
              <a:ext uri="{FF2B5EF4-FFF2-40B4-BE49-F238E27FC236}">
                <a16:creationId xmlns:a16="http://schemas.microsoft.com/office/drawing/2014/main" id="{EF0F965A-E5E7-4819-BFC9-6DA77DC436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2" y="2840039"/>
            <a:ext cx="221826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 anchor="b"/>
          <a:lstStyle>
            <a:lvl1pPr algn="r">
              <a:defRPr sz="2700"/>
            </a:lvl1pPr>
          </a:lstStyle>
          <a:p>
            <a:r>
              <a:rPr lang="sl-SI" altLang="en-US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500"/>
            </a:lvl1pPr>
          </a:lstStyle>
          <a:p>
            <a:r>
              <a:rPr lang="sl-SI" altLang="en-US"/>
              <a:t>Click to edit Master subtitle style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6D45338-AEFF-4D5E-BAE1-E76D77CD83D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organizaciji/</a:t>
            </a:r>
            <a:fld id="{A75F81DD-EF35-4483-99A6-E1EB12FD8391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84558050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8D2F91C-3D2E-4501-AE31-970FCD1477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1AAB923F-AA09-4845-B5BA-BD1090A32BB6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57067100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1F86E4D-64C9-40E1-8DE6-C4D7933DC08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43C55687-B7B1-4B40-B9E9-1B4DE60422C8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78384015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557341"/>
            <a:ext cx="5384800" cy="457358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557341"/>
            <a:ext cx="5384800" cy="457358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EE953E3-7C8F-4B0A-86E1-070745A3F0B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500311C7-6AA1-4A42-80DD-B2844FF7E2BF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72802550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ECB666-E31D-4F64-AB85-5FE8C84ADE4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65F96684-2571-41F0-BF28-ECDB637081B8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88326555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3C8CA2A-2621-476F-8EDE-780CA845BEB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E506FD69-D4C6-4202-A2BB-100E1C68A900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600625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860F3EA-514A-4196-9BE5-634D5DC70AB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7E0CCDAF-7B00-49E3-80F4-8F0DFD0F62B3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85502664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49C0C39-29E2-4D07-977B-5DED3903917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2F7FAAED-3929-4597-AD2F-AC98351C703F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26616602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5C95F4A-27E1-434B-BD65-0AEC5F4DCB7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82712941-DF07-4C36-AA6E-F773A89A7326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07259647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DE3E4FC-7F5B-4215-B964-5A8BD035250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293B5BD8-22E9-462B-B728-0A1002437278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41200053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7D8A87A-23A0-489C-90BD-365B685F9BF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3383D27D-A146-4C8E-BD4A-121544E9D122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32605192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122241"/>
            <a:ext cx="2743200" cy="6008687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122241"/>
            <a:ext cx="8026400" cy="6008687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22896A8-0264-45D6-B3E2-9BAE01DBED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1C629DF4-5020-49E6-BF69-8CCE7A018809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24330229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4EAFD9-3348-45E7-B1B4-ED7F96DB7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ED88010-5A3E-4E5D-95FE-DE03C81956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21C7BC70-D9F9-4C27-9880-6172A3B8DB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altLang="en-US"/>
              <a:t>VŠUP01 - Ustvarjalnost v organizaciji /</a:t>
            </a:r>
            <a:fld id="{A4B73974-5BA6-4509-98D7-F20F732E3DB4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86766712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3C1A85BD-A74A-44E7-BB4B-B44068A56DBE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sp>
        <p:nvSpPr>
          <p:cNvPr id="5" name="Line 40">
            <a:extLst>
              <a:ext uri="{FF2B5EF4-FFF2-40B4-BE49-F238E27FC236}">
                <a16:creationId xmlns:a16="http://schemas.microsoft.com/office/drawing/2014/main" id="{B14EC036-6580-4B2A-AC15-06D675DAD7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1584517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pic>
        <p:nvPicPr>
          <p:cNvPr id="6" name="Picture 42" descr="MPj04221390000[1]">
            <a:extLst>
              <a:ext uri="{FF2B5EF4-FFF2-40B4-BE49-F238E27FC236}">
                <a16:creationId xmlns:a16="http://schemas.microsoft.com/office/drawing/2014/main" id="{76D8962E-23BF-4697-9BED-09C332B6B2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1" y="2840039"/>
            <a:ext cx="221826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 anchor="b"/>
          <a:lstStyle>
            <a:lvl1pPr algn="r">
              <a:defRPr sz="3600"/>
            </a:lvl1pPr>
          </a:lstStyle>
          <a:p>
            <a:r>
              <a:rPr lang="sl-SI" altLang="en-US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/>
            </a:lvl1pPr>
          </a:lstStyle>
          <a:p>
            <a:r>
              <a:rPr lang="sl-SI" altLang="en-US"/>
              <a:t>Click to edit Master subtitle style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E4A3F26-A8FE-4CA0-97AC-BA61E5D30ED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organizaciji/</a:t>
            </a:r>
            <a:fld id="{2B1AC7BE-5AAE-4144-A874-06181B8F062F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04751425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D9C0C4A-4E73-494F-AD1B-4E8D7986844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534639F2-4889-4518-96C7-710E7898BF4C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11441014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6320C1C-7C5B-40E4-ACB1-84F598EE07C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D52F5ABB-8C92-4607-B824-7CB0FB3CED8C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97450818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115BC7-00AD-46D3-9F74-81A383A2FBB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B6136AB9-D6D1-4EA4-A3C7-6CE1AB414ADF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792211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A681FA-EC46-40BD-8CBD-EF4E48E5B7C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DB1E51EE-C08E-420C-B399-1184737B8FF1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76496283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18B47C-1AF2-4100-8E2C-A9D5D4BB709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303ED2F4-6026-4573-B3BB-CA25AACC41DA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33392463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68B1F6A-64A2-4AFA-B876-FB36E387CF1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75B6D3ED-3099-4353-BA1B-814950719EAF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67214015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9C169813-F120-43F1-AEC2-5C063C7FE77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684533DE-F590-476D-98C2-C279559F2600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32194939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8320A88-3774-4FBC-AFAD-AB929BE4DA5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0EACE570-8047-4C4A-B6EA-C49CB7FC36B3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06134894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2BDA8C2-26D0-4DA0-94C6-F3453088632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373A2069-F703-4074-9731-0997D333E3C2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57859982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920388D-8643-478F-A887-F6F2F605B2F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A9975470-1FCA-4893-A57C-22C4166D15D4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87563845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8E906A6-B350-4D8E-B36D-E1AEDDD452F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1C5202C8-1DDA-4923-8F0A-B9BFAA8DBF83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88337758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122238"/>
            <a:ext cx="9326033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609600" y="1557339"/>
            <a:ext cx="10972800" cy="45735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8C25063-4606-43AC-8D30-3F86E45FA9C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29700EED-A1A3-4DCB-A8BF-4FF76E2285C5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9562106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37C28CBD-F18D-4713-8FC1-B3F6DE9BF45C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350"/>
          </a:p>
        </p:txBody>
      </p:sp>
      <p:sp>
        <p:nvSpPr>
          <p:cNvPr id="5" name="Line 40">
            <a:extLst>
              <a:ext uri="{FF2B5EF4-FFF2-40B4-BE49-F238E27FC236}">
                <a16:creationId xmlns:a16="http://schemas.microsoft.com/office/drawing/2014/main" id="{4A755128-D574-464D-8F58-83425E9DD9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1584517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350"/>
          </a:p>
        </p:txBody>
      </p:sp>
      <p:pic>
        <p:nvPicPr>
          <p:cNvPr id="6" name="Picture 42" descr="MPj04221390000[1]">
            <a:extLst>
              <a:ext uri="{FF2B5EF4-FFF2-40B4-BE49-F238E27FC236}">
                <a16:creationId xmlns:a16="http://schemas.microsoft.com/office/drawing/2014/main" id="{C399161C-C8C1-49AD-811D-00CA816C4E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2" y="2840039"/>
            <a:ext cx="221826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 anchor="b"/>
          <a:lstStyle>
            <a:lvl1pPr algn="r">
              <a:defRPr sz="2700"/>
            </a:lvl1pPr>
          </a:lstStyle>
          <a:p>
            <a:r>
              <a:rPr lang="sl-SI" altLang="en-US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500"/>
            </a:lvl1pPr>
          </a:lstStyle>
          <a:p>
            <a:r>
              <a:rPr lang="sl-SI" altLang="en-US"/>
              <a:t>Click to edit Master subtitle style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F3FB3B4-3898-4612-BE34-54F6ABDF577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organizaciji/</a:t>
            </a:r>
            <a:fld id="{765BBCB6-78BF-47AF-8B8F-130A723A7BE6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61186367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8221CB-9040-4AF3-932D-7231EF6EF8E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9A270238-FC0E-4973-8409-BA9074A29889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310788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E50A691B-BC90-4D11-B1D5-847ADB9D755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98D38B01-3CEF-4DF0-993D-44383CC88D96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70241387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847C785-1FC3-48D9-88BA-61ABFE64CDF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E01B9C41-DAEB-4DD6-9DDF-55FE33ECB0FB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2624414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557341"/>
            <a:ext cx="5384800" cy="457358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557341"/>
            <a:ext cx="5384800" cy="457358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066AEC4-E735-4A24-BB30-2FB2E9A1F25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C217DA86-EC58-4D66-8283-7D3E60F476C1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6669337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6A3270-824A-4117-9053-871FD0C374B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9F46E339-A527-4D1E-A2D9-7D8DCF752A85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70015006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7780773-28CA-4388-A33F-96740340EC2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5E8FCFA1-D332-482F-8C65-E59B4F0B570C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59449655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8C1D17C1-4E6C-495A-B714-9542A67BCA9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7B105133-DDBA-4801-81F1-430B92641EB1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12258355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C045EDF-9DB1-48A8-BC71-F882D3F7B2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B8A78848-23D0-4963-B445-0D6D7EE361FB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69428562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632A68E-0826-4057-A887-D030605179A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DB6F83B4-F26E-4D92-BEE3-4AAC1ED2DA99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08963902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5B7D8FC-F570-457B-8A1A-F4ACA194909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6FA88247-7AD5-4968-9E8F-8808A0222631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17964437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122241"/>
            <a:ext cx="2743200" cy="6008687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122241"/>
            <a:ext cx="8026400" cy="6008687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7B918AF-3794-4DAC-A193-437673CA223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B7252FC2-0ED5-41BD-9710-AA0F9465A75F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54295195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2" y="122238"/>
            <a:ext cx="9326033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609600" y="1557341"/>
            <a:ext cx="10972800" cy="4573587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FE3754E-2B88-4B7F-9872-0AA53DD8A08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1976DFA4-9EB8-4920-BAA3-1D69C54C4FFB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886261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4E580C69-F54D-43FD-BFDC-1EF16E67336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353B6EBA-706A-427C-8A4E-F6B91F247EE6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949712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FF4112-D2CC-4FCF-BC90-E9CD61D5AE7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5245037E-7C89-438B-AE6F-38C3FBAF812F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20924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19204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EF50D35-B600-466D-B18A-304DEBD9929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5A9CCF89-C528-4909-AD68-48EB7B2890B4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117652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D9EE0C3-18E0-4B26-8F33-5405683F67A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A212FC3C-B77A-4A52-9BE0-EACF9B70F772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732986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A0F3E53-77D7-4EE1-B58C-044F2226FF4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B2B83DA2-AA84-4D5E-9548-199A3F2F599B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21022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122238"/>
            <a:ext cx="9326033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609600" y="1557339"/>
            <a:ext cx="10972800" cy="45735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F17D0A8-4EF0-4833-99C7-677D895742E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A7980219-EF04-4101-8C11-38BE2A12D397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8671273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0BEC0A9C-F9E6-42D7-A4B9-34140CE1838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sp>
        <p:nvSpPr>
          <p:cNvPr id="5" name="Line 40">
            <a:extLst>
              <a:ext uri="{FF2B5EF4-FFF2-40B4-BE49-F238E27FC236}">
                <a16:creationId xmlns:a16="http://schemas.microsoft.com/office/drawing/2014/main" id="{6B702F5E-1FAC-493B-93AD-08B1EC3F00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1584517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pic>
        <p:nvPicPr>
          <p:cNvPr id="6" name="Picture 42" descr="MPj04221390000[1]">
            <a:extLst>
              <a:ext uri="{FF2B5EF4-FFF2-40B4-BE49-F238E27FC236}">
                <a16:creationId xmlns:a16="http://schemas.microsoft.com/office/drawing/2014/main" id="{BF3C39FD-EBE1-45B4-AC7B-049242A2A3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1" y="2840039"/>
            <a:ext cx="221826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 anchor="b"/>
          <a:lstStyle>
            <a:lvl1pPr algn="r">
              <a:defRPr sz="3600"/>
            </a:lvl1pPr>
          </a:lstStyle>
          <a:p>
            <a:r>
              <a:rPr lang="sl-SI" altLang="en-US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/>
            </a:lvl1pPr>
          </a:lstStyle>
          <a:p>
            <a:r>
              <a:rPr lang="sl-SI" altLang="en-US"/>
              <a:t>Click to edit Master subtitle style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E640629-C25A-4D60-8A0B-C5E5ADAC36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organizaciji/</a:t>
            </a:r>
            <a:fld id="{C09F1098-EC05-458F-ADD2-7E286F136F1B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536283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AB8EE08-AC3F-4FB0-BD7F-D26ED7BDDA9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7782845B-0848-4394-8299-39A20BB4E56E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4842822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1C8169F-70FD-4E81-9988-6544C1170C4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84531E4C-5164-46AF-B968-714D27E560E0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630942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08237F3-A7F7-432A-93AE-61D388E1819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AA534A23-DF5F-4CC9-B168-10C36F0CBF45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319980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7F3702-3C07-413B-A881-98D0E7B3817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78FB2294-4852-4187-990F-B47FDC2EC596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139726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4EB8F33-DC3F-4657-9C43-18922D0145B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929D2CF6-A43C-4696-A58E-9CD62E7B76CB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43706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69" y="29051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2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9F907FA-675A-476A-B0F7-A22FE16B11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69407907-8896-4AE5-9E36-52D3012A3438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4282743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C1E9EC4-329C-4363-BEBA-46F6ACC407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24321CF1-A7AB-4110-8152-0C46C59E4B79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6070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F811F9F-0337-4900-894E-46FDA872DF0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1FA8E235-8340-4FA5-BC16-ED758B4D0797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0478563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291ED0-8548-497B-A5F0-9138E739A92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80BA61BE-9197-4AC4-8E3A-49BCF89887A3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711491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9CEC4F-D7A1-43B0-B732-CD2151CBFDE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5C034E13-7376-4A0A-840D-3B17D7E790CE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7838013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122238"/>
            <a:ext cx="9326033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609600" y="1557339"/>
            <a:ext cx="10972800" cy="45735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D66948B-A8B9-41D4-9476-96F328B26D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53CD5106-FC0B-457B-8C8A-D8D81922018F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659509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2C91C9DD-6846-47DF-83E7-B4FB00D6A4D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sp>
        <p:nvSpPr>
          <p:cNvPr id="5" name="Line 40">
            <a:extLst>
              <a:ext uri="{FF2B5EF4-FFF2-40B4-BE49-F238E27FC236}">
                <a16:creationId xmlns:a16="http://schemas.microsoft.com/office/drawing/2014/main" id="{E8005B97-7F87-4ECF-A8A1-C370E26E3E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1584517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pic>
        <p:nvPicPr>
          <p:cNvPr id="6" name="Picture 42" descr="MPj04221390000[1]">
            <a:extLst>
              <a:ext uri="{FF2B5EF4-FFF2-40B4-BE49-F238E27FC236}">
                <a16:creationId xmlns:a16="http://schemas.microsoft.com/office/drawing/2014/main" id="{9D1A0F94-BA64-4DD5-9C36-491B596729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1" y="2840039"/>
            <a:ext cx="221826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 anchor="b"/>
          <a:lstStyle>
            <a:lvl1pPr algn="r">
              <a:defRPr sz="3600"/>
            </a:lvl1pPr>
          </a:lstStyle>
          <a:p>
            <a:r>
              <a:rPr lang="sl-SI" altLang="en-US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/>
            </a:lvl1pPr>
          </a:lstStyle>
          <a:p>
            <a:r>
              <a:rPr lang="sl-SI" altLang="en-US"/>
              <a:t>Click to edit Master subtitle style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41968DC-3A9E-4677-B7F5-8C1D60C8E80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organizaciji/</a:t>
            </a:r>
            <a:fld id="{F057EC9B-4289-4B44-BF1F-EF4775F75AA0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8528219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DB16E55-436F-4562-9749-2B1E4351935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9E783220-FBB5-4A31-9CBE-E25AB1331114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4917496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9BB4612-3A75-4581-A63E-757F3A257EE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0BE7FD54-9B8D-4E04-A7A9-E0D54539C942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4836957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B22D108-4F82-4395-A4AE-1002B7984C5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9099D62B-5113-4D7D-B6A3-28FDE3A6B0A7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020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83801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47852B-F298-41B3-B4FA-DCC8826A478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51BB62B5-3804-427A-B563-8270BB238CC5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6259559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A269A18-7616-4727-8787-106EDE39CF0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6CFD870A-AC45-41FB-A979-9C94C171C21F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2004377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2CE376F5-BB9F-4267-9D23-2E487E4066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B5004FEF-7983-49A8-8115-4381583EB150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7051900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3354E53-7AB2-42C1-BC38-CB375033C0B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543D9329-E25B-42FF-B394-589EFE2531A7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3953382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76511DC-986D-4AAC-BDEC-166468943AB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A865D43B-9F56-4C20-9F46-9F4C4E831396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1516584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92DFF26-2522-467A-B464-969CE0FF9A2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83DF7B61-B438-44FB-9642-427684FB5CBE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092592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69220C4-1ADD-4BF5-81BD-D7BE71BE05D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C5429634-6CB8-4749-9791-AE2B93F4C7DF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1128983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122238"/>
            <a:ext cx="9326033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609600" y="1557339"/>
            <a:ext cx="10972800" cy="45735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C081949-CB06-4CAA-9024-114EC26166F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9951F690-1CE1-4967-A7E2-F8B38DD825EA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9301112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9C260B0E-FC4E-4E38-9280-19DFCC2B12E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sp>
        <p:nvSpPr>
          <p:cNvPr id="5" name="Line 40">
            <a:extLst>
              <a:ext uri="{FF2B5EF4-FFF2-40B4-BE49-F238E27FC236}">
                <a16:creationId xmlns:a16="http://schemas.microsoft.com/office/drawing/2014/main" id="{59C7F9D6-1CFF-496E-86C9-866E504A263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1584517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pic>
        <p:nvPicPr>
          <p:cNvPr id="6" name="Picture 42" descr="MPj04221390000[1]">
            <a:extLst>
              <a:ext uri="{FF2B5EF4-FFF2-40B4-BE49-F238E27FC236}">
                <a16:creationId xmlns:a16="http://schemas.microsoft.com/office/drawing/2014/main" id="{B785A929-29D8-4374-B542-9ED6351BD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1" y="2840039"/>
            <a:ext cx="221826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 anchor="b"/>
          <a:lstStyle>
            <a:lvl1pPr algn="r">
              <a:defRPr sz="3600"/>
            </a:lvl1pPr>
          </a:lstStyle>
          <a:p>
            <a:r>
              <a:rPr lang="sl-SI" altLang="en-US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/>
            </a:lvl1pPr>
          </a:lstStyle>
          <a:p>
            <a:r>
              <a:rPr lang="sl-SI" altLang="en-US"/>
              <a:t>Click to edit Master subtitle style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7B17BA0-5D4E-439F-A872-54B69B3CCC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organizaciji/</a:t>
            </a:r>
            <a:fld id="{56F4FF95-0CD9-453D-A9DE-2D10C1FAF084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2693492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E68410B-72C3-4A36-AB01-3709AE5763C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3E286B68-DE6D-43E4-9F24-7EE3A7949968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78137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079106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62C8994-F521-444B-AF2D-CF7B79632C7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55566F09-E388-489A-B562-3561C5593A89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1962118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A0A8FED-EA5E-4583-AA8B-09FFAD4BDEA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0965D9CA-0B8B-49BE-B9DE-CA5E2AFEA1BA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8386557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FE5740-6119-4822-B580-65C8CF56AA5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97B8E08E-866B-4094-BEC0-C0B379038349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5090317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3A73DCE-679D-4716-A906-6085AA463AD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A94F18A3-02F5-45B5-A4D0-AA7E6C0D10A2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6394705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B2296FE3-ABD6-4D36-A76C-6A34AB7A487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D941737A-E504-4FE1-AA6E-DCDDD70B5958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9050675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9803498-1C4D-407A-90BD-6BF57F69F8A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64E7D2EA-CE42-46BB-B86A-F493A3A754D3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7466712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3067E6-8F46-48BA-A96A-FCC0A31E751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8151032D-F934-4E54-8EFA-253CEFEE705A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4221569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F75456D-473D-4509-8EFE-E78C281AC0A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558AC8F5-F070-4CC6-802D-52C66C508BAF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6211882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0BB20D8-C7B1-4ED7-B948-45BF4282E9F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ED7411A9-F641-4EC8-BD21-B908A3EC55AF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1013972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122238"/>
            <a:ext cx="9326033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609600" y="1557339"/>
            <a:ext cx="10972800" cy="45735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382E966-3035-480F-BD22-B60152DD84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87CB00A4-6ECB-413A-B20A-4DAEB6DE60C7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59911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134942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981B592F-764D-41CC-B253-8E6EF4EAAB3E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sp>
        <p:nvSpPr>
          <p:cNvPr id="5" name="Line 40">
            <a:extLst>
              <a:ext uri="{FF2B5EF4-FFF2-40B4-BE49-F238E27FC236}">
                <a16:creationId xmlns:a16="http://schemas.microsoft.com/office/drawing/2014/main" id="{D1BDAB20-8C59-4D8E-89EB-CC8EF57A4C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1584517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pic>
        <p:nvPicPr>
          <p:cNvPr id="6" name="Picture 42" descr="MPj04221390000[1]">
            <a:extLst>
              <a:ext uri="{FF2B5EF4-FFF2-40B4-BE49-F238E27FC236}">
                <a16:creationId xmlns:a16="http://schemas.microsoft.com/office/drawing/2014/main" id="{9846CE11-AAE7-40E9-A182-7508CCC04C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1" y="2840039"/>
            <a:ext cx="221826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 anchor="b"/>
          <a:lstStyle>
            <a:lvl1pPr algn="r">
              <a:defRPr sz="3600"/>
            </a:lvl1pPr>
          </a:lstStyle>
          <a:p>
            <a:r>
              <a:rPr lang="sl-SI" altLang="en-US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/>
            </a:lvl1pPr>
          </a:lstStyle>
          <a:p>
            <a:r>
              <a:rPr lang="sl-SI" altLang="en-US"/>
              <a:t>Click to edit Master subtitle style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E06F961-6460-4613-AABC-351E7E76C59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organizaciji/</a:t>
            </a:r>
            <a:fld id="{2862A213-6A46-4356-8410-3881D177A2E4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7516217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F5F7950-20F1-4325-8E42-E6C6315EC67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86EA0E6C-671E-445E-9A1A-0F4CFC91954A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8394852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72C678F-4A29-4C02-BD2A-519A7BB745A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CF1EB06C-19F3-4D0A-A6C2-EF57D88C1AB3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0833093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927855C-984B-491C-87F0-9FB3B0E3175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1D00C0E0-7112-441C-91D6-F1E18BC97BF5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8906748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47D47B-F600-4900-9A66-531E2E9D123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37FC4EAE-9B97-4FF3-A039-781A80E8718C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657640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54FD0BE-CFA3-4BA3-9419-64D904AF04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CE557E40-B8D5-41E0-A29C-FF083AA90CAA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1940515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948DEADD-EBBA-4E2B-8A6B-DD1AA6C5899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16739625-FA4C-4B9C-B84C-68A216EED32D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0772081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397E06-F8CA-4C84-8912-1BF1F96E805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98581024-0267-4E33-A5DB-421211B0ACDE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5581710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2928DDB-E1FC-46BB-A697-87307A83A59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45A910DE-F8A7-41C7-9A24-94DA08096960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9761814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762EC54-9F03-4A80-9325-A762AEA047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1E28B909-F1D7-4382-BFDE-BB1F5C3A395B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29410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39962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80AE8F6-BD10-4F6B-B687-E9D3D8F14E4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E243496F-AB98-4055-A3F0-7BECAF524598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843468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122238"/>
            <a:ext cx="9326033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609600" y="1557339"/>
            <a:ext cx="10972800" cy="45735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E32352E-3214-4590-8D70-F2FEB65A553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0FC6B410-305B-4DCB-9BBA-3959460C0523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2872954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60A82039-D715-48CC-BA35-A18B686F543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sp>
        <p:nvSpPr>
          <p:cNvPr id="5" name="Line 40">
            <a:extLst>
              <a:ext uri="{FF2B5EF4-FFF2-40B4-BE49-F238E27FC236}">
                <a16:creationId xmlns:a16="http://schemas.microsoft.com/office/drawing/2014/main" id="{8E945C81-D043-43A6-B775-A2C37F5105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1584517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pic>
        <p:nvPicPr>
          <p:cNvPr id="6" name="Picture 42" descr="MPj04221390000[1]">
            <a:extLst>
              <a:ext uri="{FF2B5EF4-FFF2-40B4-BE49-F238E27FC236}">
                <a16:creationId xmlns:a16="http://schemas.microsoft.com/office/drawing/2014/main" id="{A643385F-82E1-4B30-82BF-8FDE392C01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1" y="2840039"/>
            <a:ext cx="221826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 anchor="b"/>
          <a:lstStyle>
            <a:lvl1pPr algn="r">
              <a:defRPr sz="3600"/>
            </a:lvl1pPr>
          </a:lstStyle>
          <a:p>
            <a:r>
              <a:rPr lang="sl-SI" altLang="en-US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/>
            </a:lvl1pPr>
          </a:lstStyle>
          <a:p>
            <a:r>
              <a:rPr lang="sl-SI" altLang="en-US"/>
              <a:t>Click to edit Master subtitle style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256E4894-7269-490A-9F90-F353D240F8A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organizaciji/</a:t>
            </a:r>
            <a:fld id="{E79102DB-E710-49E0-87DD-F81603AB3410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1933488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5AB46D0-2EBA-45B5-AAF9-31E38E6BF05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722782CC-0C79-46CA-8B30-6FCA3CB380F2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7094695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C06E73-B796-4CD0-9FD6-199E727360B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5F15FD34-6D8A-40FB-B1F8-AD280D96650A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383884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8D6E7B-E387-42A9-B3EC-6317CD6B4AD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BE3A9B7C-C525-4BE4-ADE0-DCCEBB9DD77F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0572527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28411D-9959-413D-9780-19F4A581B17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9611B04E-F129-4BB0-BB2A-EF51BC61E23D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6744157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7D8BC56-1568-4D89-9F04-69C92931EBF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BCB67CF2-F0AD-4154-94D5-84E0215FCC80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7201388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47BBF5AB-0FE0-4523-B2F0-7C7501B0AB4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81B3093B-0C79-4A7D-A65F-87A163E3F95F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1548456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9DC716B-0E23-4DF0-B11F-83F1AB81ABB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673A0356-FF10-4378-B97A-A4F96013F72D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57070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635" y="56737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31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154061-EB39-4C6D-B6CA-3E216942930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9EFF2C59-79C8-4277-82E9-0F3CF6E019FF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4663271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592988-4A11-4352-A21D-977E5C860B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6C7BEEF6-0B08-42A5-9CE3-03154AC28BD0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6186198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E52B2B7-572B-48C7-B1B8-AA505FA41A2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59F382C5-A05B-4A3F-8251-C90DE1315D4B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3902791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122238"/>
            <a:ext cx="9326033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609600" y="1557339"/>
            <a:ext cx="10972800" cy="45735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A3CE0AE-1331-4CC9-A15E-8881CC6458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0B369265-8F80-4D94-AE9B-0021DB442411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6848124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430B95CF-8F0E-4ED7-8FD6-DFB3F31EF8C4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sp>
        <p:nvSpPr>
          <p:cNvPr id="5" name="Line 40">
            <a:extLst>
              <a:ext uri="{FF2B5EF4-FFF2-40B4-BE49-F238E27FC236}">
                <a16:creationId xmlns:a16="http://schemas.microsoft.com/office/drawing/2014/main" id="{E50CDDE2-8090-4C7E-81A9-D7E932DA75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1584517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pic>
        <p:nvPicPr>
          <p:cNvPr id="6" name="Picture 42" descr="MPj04221390000[1]">
            <a:extLst>
              <a:ext uri="{FF2B5EF4-FFF2-40B4-BE49-F238E27FC236}">
                <a16:creationId xmlns:a16="http://schemas.microsoft.com/office/drawing/2014/main" id="{31D65D41-6CE8-4FAE-9534-2A109C75CC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1" y="2840039"/>
            <a:ext cx="221826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 anchor="b"/>
          <a:lstStyle>
            <a:lvl1pPr algn="r">
              <a:defRPr sz="3600"/>
            </a:lvl1pPr>
          </a:lstStyle>
          <a:p>
            <a:r>
              <a:rPr lang="sl-SI" altLang="en-US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/>
            </a:lvl1pPr>
          </a:lstStyle>
          <a:p>
            <a:r>
              <a:rPr lang="sl-SI" altLang="en-US"/>
              <a:t>Click to edit Master subtitle style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259BE590-088A-4B3B-ACE8-11C8A6BE182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organizaciji/</a:t>
            </a:r>
            <a:fld id="{CA0FB1E8-D501-4E38-B52F-ADC01B591B7A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7069306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131E5A4-2F55-4F8F-859A-343F2FEB424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1761E461-C66F-4423-8582-0A22795C5E0B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5558000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F17552C-77D6-469F-9877-87D85BE37E7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CE0B2367-97DA-460A-90AD-CF4C374FBFE0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4005429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08975BB-4D68-49CB-9BF3-E5A323B2AEC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CE8D00F2-322C-42C1-AA55-FB17A875E3B1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7539864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64A5A4-A8F3-491B-8856-C12C59CA4C5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E402E364-BD16-4F63-B9FC-F306A7A4E9E6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9172128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A48A67A-B1C2-4A03-A4B2-315B20BC263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3D0FDEDF-DED0-469B-8277-0E57B366FCAF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64300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635" y="56737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143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4042088B-B395-42F6-ACD4-47A2C37848B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36E4FAB4-4A00-4C2D-B274-50361E80CCBD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6090399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C7A12D8-CFB4-4C76-A643-01B151B3BB4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47EBAE83-ABE6-42C1-9337-8506D12423E7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2425762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131A063-7857-4D6E-AAFE-AA25286DF31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36AD1724-F122-4689-A2DE-EE4D2BC637A5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8159091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FA96661-1132-4DF5-B686-036A5FD0BF7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9433A75B-1596-4D01-964F-CDD357443AF7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6802298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010DE49-FD75-4570-92C8-253803EC056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C0037DBE-5B54-4AC8-B685-96E88369597F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7969601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122238"/>
            <a:ext cx="9326033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609600" y="1557339"/>
            <a:ext cx="10972800" cy="45735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2F462F1-EAAC-4D17-9A3D-ADF2C62706A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038514FD-32FC-4E37-AC10-81C7026FF34A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2716310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EBF3CC12-7000-4E0E-9694-A3D445C8BB8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sp>
        <p:nvSpPr>
          <p:cNvPr id="5" name="Line 40">
            <a:extLst>
              <a:ext uri="{FF2B5EF4-FFF2-40B4-BE49-F238E27FC236}">
                <a16:creationId xmlns:a16="http://schemas.microsoft.com/office/drawing/2014/main" id="{598DE87B-EADC-43CB-8BC5-67B9B9AC98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1584517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pic>
        <p:nvPicPr>
          <p:cNvPr id="6" name="Picture 42" descr="MPj04221390000[1]">
            <a:extLst>
              <a:ext uri="{FF2B5EF4-FFF2-40B4-BE49-F238E27FC236}">
                <a16:creationId xmlns:a16="http://schemas.microsoft.com/office/drawing/2014/main" id="{2F795B24-A43A-47F2-A8BF-068D9424E2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1" y="2840039"/>
            <a:ext cx="221826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 anchor="b"/>
          <a:lstStyle>
            <a:lvl1pPr algn="r">
              <a:defRPr sz="3600"/>
            </a:lvl1pPr>
          </a:lstStyle>
          <a:p>
            <a:r>
              <a:rPr lang="sl-SI" altLang="en-US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/>
            </a:lvl1pPr>
          </a:lstStyle>
          <a:p>
            <a:r>
              <a:rPr lang="sl-SI" altLang="en-US"/>
              <a:t>Click to edit Master subtitle style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825EF93-12B1-4E3F-B05A-8B54E9AE188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organizaciji/</a:t>
            </a:r>
            <a:fld id="{E4B89F12-E599-41E1-8041-51848A26DFA2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1177382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821E7BD-6155-475C-AE73-49BFB1F70DB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758616E1-A491-46BF-A425-A34FB4B565F7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8013572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53867D6-F6C3-45A0-AFB8-94CE538E101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C4963CDE-CA9F-4BC7-B9A0-4528D086AA9A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6964641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5F4E27B-2D55-4D65-9B69-834C27DC3D4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l-SI" altLang="en-US"/>
              <a:t>VŠUP01 - Ustvarjalnost v organizaciji /</a:t>
            </a:r>
            <a:fld id="{AF9BE408-C727-4793-A594-C0449D3F0E0C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530385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image" Target="../media/image2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image" Target="../media/image4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image" Target="../media/image4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2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image" Target="../media/image4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image" Target="../media/image5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l-SI"/>
              <a:t>www.mojeznanje.si</a:t>
            </a:r>
            <a:endParaRPr lang="sl-SI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575" y="5646772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3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7CD07C1B-9BE0-41C6-A296-FCACA26EDF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2238"/>
            <a:ext cx="93260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title style</a:t>
            </a: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199AB2F5-7F54-41F4-AED6-68FC372544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9"/>
            <a:ext cx="109728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text styles</a:t>
            </a:r>
          </a:p>
          <a:p>
            <a:pPr lvl="1"/>
            <a:r>
              <a:rPr lang="sl-SI" altLang="en-US"/>
              <a:t>Second level</a:t>
            </a:r>
          </a:p>
          <a:p>
            <a:pPr lvl="2"/>
            <a:r>
              <a:rPr lang="sl-SI" altLang="en-US"/>
              <a:t>Third level</a:t>
            </a:r>
          </a:p>
          <a:p>
            <a:pPr lvl="3"/>
            <a:r>
              <a:rPr lang="sl-SI" altLang="en-US"/>
              <a:t>Fourth level</a:t>
            </a:r>
          </a:p>
          <a:p>
            <a:pPr lvl="4"/>
            <a:r>
              <a:rPr lang="sl-SI" altLang="en-US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29EA9DD2-4C64-4655-8A5F-C16B9E164B8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74019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r>
              <a:rPr lang="sl-SI" altLang="en-US"/>
              <a:t>VŠUP01 - Ustvarjalnost v organizaciji /</a:t>
            </a:r>
            <a:fld id="{69B485D5-CBA2-49FB-A839-EE1FDA68A043}" type="slidenum">
              <a:rPr lang="sl-SI" altLang="en-US"/>
              <a:pPr/>
              <a:t>‹#›</a:t>
            </a:fld>
            <a:endParaRPr lang="sl-SI" altLang="en-US"/>
          </a:p>
        </p:txBody>
      </p:sp>
      <p:pic>
        <p:nvPicPr>
          <p:cNvPr id="18437" name="Picture 42" descr="MPj03142070000[1]">
            <a:extLst>
              <a:ext uri="{FF2B5EF4-FFF2-40B4-BE49-F238E27FC236}">
                <a16:creationId xmlns:a16="http://schemas.microsoft.com/office/drawing/2014/main" id="{F3379BD0-2E05-4536-8216-4248EE8F88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26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  <p:sldLayoutId id="2147484259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000" b="1">
          <a:solidFill>
            <a:schemeClr val="tx2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900">
          <a:solidFill>
            <a:schemeClr val="tx2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F00636F4-3FA0-4BB7-B379-6CE9B5A0A2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2238"/>
            <a:ext cx="93260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title style</a:t>
            </a:r>
          </a:p>
        </p:txBody>
      </p:sp>
      <p:sp>
        <p:nvSpPr>
          <p:cNvPr id="3075" name="Rectangle 4">
            <a:extLst>
              <a:ext uri="{FF2B5EF4-FFF2-40B4-BE49-F238E27FC236}">
                <a16:creationId xmlns:a16="http://schemas.microsoft.com/office/drawing/2014/main" id="{91B79E1E-A4C8-4CAC-B808-F90FEFF89C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9"/>
            <a:ext cx="109728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text styles</a:t>
            </a:r>
          </a:p>
          <a:p>
            <a:pPr lvl="1"/>
            <a:r>
              <a:rPr lang="sl-SI" altLang="en-US"/>
              <a:t>Second level</a:t>
            </a:r>
          </a:p>
          <a:p>
            <a:pPr lvl="2"/>
            <a:r>
              <a:rPr lang="sl-SI" altLang="en-US"/>
              <a:t>Third level</a:t>
            </a:r>
          </a:p>
          <a:p>
            <a:pPr lvl="3"/>
            <a:r>
              <a:rPr lang="sl-SI" altLang="en-US"/>
              <a:t>Fourth level</a:t>
            </a:r>
          </a:p>
          <a:p>
            <a:pPr lvl="4"/>
            <a:r>
              <a:rPr lang="sl-SI" altLang="en-US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D081EAB7-3B62-4F34-8030-8D3956EE2F2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74019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D44364B4-F9D8-47B3-B776-ECC5D42C3144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  <p:pic>
        <p:nvPicPr>
          <p:cNvPr id="3077" name="Picture 42" descr="MPj03142070000[1]">
            <a:extLst>
              <a:ext uri="{FF2B5EF4-FFF2-40B4-BE49-F238E27FC236}">
                <a16:creationId xmlns:a16="http://schemas.microsoft.com/office/drawing/2014/main" id="{60F274FF-0CA1-4787-B38B-A6A85C5989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82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  <p:sldLayoutId id="2147484272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000" b="1">
          <a:solidFill>
            <a:schemeClr val="tx2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900">
          <a:solidFill>
            <a:schemeClr val="tx2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47BB0D33-2DDC-4E13-8AD2-87919A64DA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2238"/>
            <a:ext cx="93260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title style</a:t>
            </a:r>
          </a:p>
        </p:txBody>
      </p:sp>
      <p:sp>
        <p:nvSpPr>
          <p:cNvPr id="5123" name="Rectangle 4">
            <a:extLst>
              <a:ext uri="{FF2B5EF4-FFF2-40B4-BE49-F238E27FC236}">
                <a16:creationId xmlns:a16="http://schemas.microsoft.com/office/drawing/2014/main" id="{D0B8A0C0-0E7F-486C-B25F-020DD4B666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9"/>
            <a:ext cx="109728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text styles</a:t>
            </a:r>
          </a:p>
          <a:p>
            <a:pPr lvl="1"/>
            <a:r>
              <a:rPr lang="sl-SI" altLang="en-US"/>
              <a:t>Second level</a:t>
            </a:r>
          </a:p>
          <a:p>
            <a:pPr lvl="2"/>
            <a:r>
              <a:rPr lang="sl-SI" altLang="en-US"/>
              <a:t>Third level</a:t>
            </a:r>
          </a:p>
          <a:p>
            <a:pPr lvl="3"/>
            <a:r>
              <a:rPr lang="sl-SI" altLang="en-US"/>
              <a:t>Fourth level</a:t>
            </a:r>
          </a:p>
          <a:p>
            <a:pPr lvl="4"/>
            <a:r>
              <a:rPr lang="sl-SI" altLang="en-US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29FBAF8F-D300-437C-A567-12A43CD5C2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74019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79E68112-084A-49F4-A5DE-4888CB263C79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  <p:pic>
        <p:nvPicPr>
          <p:cNvPr id="5125" name="Picture 42" descr="MPj03142070000[1]">
            <a:extLst>
              <a:ext uri="{FF2B5EF4-FFF2-40B4-BE49-F238E27FC236}">
                <a16:creationId xmlns:a16="http://schemas.microsoft.com/office/drawing/2014/main" id="{E117BD37-D82D-4A4E-A570-D42D2A131B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09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  <p:sldLayoutId id="214748428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000" b="1">
          <a:solidFill>
            <a:schemeClr val="tx2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900">
          <a:solidFill>
            <a:schemeClr val="tx2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53938BD4-1E81-4E2A-B4D0-EA9317D25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2" y="122238"/>
            <a:ext cx="93260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title style</a:t>
            </a:r>
          </a:p>
        </p:txBody>
      </p:sp>
      <p:sp>
        <p:nvSpPr>
          <p:cNvPr id="3075" name="Rectangle 4">
            <a:extLst>
              <a:ext uri="{FF2B5EF4-FFF2-40B4-BE49-F238E27FC236}">
                <a16:creationId xmlns:a16="http://schemas.microsoft.com/office/drawing/2014/main" id="{F0B2B655-7EA7-4439-BD06-EB4C8D87DF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41"/>
            <a:ext cx="109728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text styles</a:t>
            </a:r>
          </a:p>
          <a:p>
            <a:pPr lvl="1"/>
            <a:r>
              <a:rPr lang="sl-SI" altLang="en-US"/>
              <a:t>Second level</a:t>
            </a:r>
          </a:p>
          <a:p>
            <a:pPr lvl="2"/>
            <a:r>
              <a:rPr lang="sl-SI" altLang="en-US"/>
              <a:t>Third level</a:t>
            </a:r>
          </a:p>
          <a:p>
            <a:pPr lvl="3"/>
            <a:r>
              <a:rPr lang="sl-SI" altLang="en-US"/>
              <a:t>Fourth level</a:t>
            </a:r>
          </a:p>
          <a:p>
            <a:pPr lvl="4"/>
            <a:r>
              <a:rPr lang="sl-SI" altLang="en-US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0313D162-A4F7-47C5-84EF-83D8FEC0BF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74019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7EB4C499-C5D1-49FE-B504-D9F9D4069E2D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  <p:pic>
        <p:nvPicPr>
          <p:cNvPr id="3077" name="Picture 42" descr="MPj03142070000[1]">
            <a:extLst>
              <a:ext uri="{FF2B5EF4-FFF2-40B4-BE49-F238E27FC236}">
                <a16:creationId xmlns:a16="http://schemas.microsoft.com/office/drawing/2014/main" id="{2EBFE1CA-A550-4899-ACB9-37F297664D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89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  <p:sldLayoutId id="2147484298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325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25" b="1">
          <a:solidFill>
            <a:srgbClr val="0000CC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25" b="1">
          <a:solidFill>
            <a:srgbClr val="0000CC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25" b="1">
          <a:solidFill>
            <a:srgbClr val="0000CC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25" b="1">
          <a:solidFill>
            <a:srgbClr val="0000CC"/>
          </a:solidFill>
          <a:latin typeface="Times New Roman" pitchFamily="18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325" b="1">
          <a:solidFill>
            <a:srgbClr val="0000CC"/>
          </a:solidFill>
          <a:latin typeface="Times New Roman" pitchFamily="18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325" b="1">
          <a:solidFill>
            <a:srgbClr val="0000CC"/>
          </a:solidFill>
          <a:latin typeface="Times New Roman" pitchFamily="18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325" b="1">
          <a:solidFill>
            <a:srgbClr val="0000CC"/>
          </a:solidFill>
          <a:latin typeface="Times New Roman" pitchFamily="18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325" b="1">
          <a:solidFill>
            <a:srgbClr val="0000CC"/>
          </a:solidFill>
          <a:latin typeface="Times New Roman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1650" b="1">
          <a:solidFill>
            <a:schemeClr val="tx2"/>
          </a:solidFill>
          <a:latin typeface="+mn-lt"/>
          <a:ea typeface="+mn-ea"/>
          <a:cs typeface="+mn-cs"/>
        </a:defRPr>
      </a:lvl1pPr>
      <a:lvl2pPr marL="519113" indent="-26074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500" b="1">
          <a:solidFill>
            <a:schemeClr val="tx2"/>
          </a:solidFill>
          <a:latin typeface="+mn-lt"/>
        </a:defRPr>
      </a:lvl2pPr>
      <a:lvl3pPr marL="740569" indent="-22026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425">
          <a:solidFill>
            <a:schemeClr val="tx2"/>
          </a:solidFill>
          <a:latin typeface="+mn-lt"/>
        </a:defRPr>
      </a:lvl3pPr>
      <a:lvl4pPr marL="960835" indent="-2190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200">
          <a:solidFill>
            <a:schemeClr val="tx2"/>
          </a:solidFill>
          <a:latin typeface="Arial" charset="0"/>
        </a:defRPr>
      </a:lvl4pPr>
      <a:lvl5pPr marL="1198960" indent="-23693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200">
          <a:solidFill>
            <a:schemeClr val="tx2"/>
          </a:solidFill>
          <a:latin typeface="Arial Narrow" pitchFamily="34" charset="0"/>
        </a:defRPr>
      </a:lvl5pPr>
      <a:lvl6pPr marL="1541860" indent="-2369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200">
          <a:solidFill>
            <a:schemeClr val="tx2"/>
          </a:solidFill>
          <a:latin typeface="Arial Narrow" pitchFamily="34" charset="0"/>
        </a:defRPr>
      </a:lvl6pPr>
      <a:lvl7pPr marL="1884760" indent="-2369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200">
          <a:solidFill>
            <a:schemeClr val="tx2"/>
          </a:solidFill>
          <a:latin typeface="Arial Narrow" pitchFamily="34" charset="0"/>
        </a:defRPr>
      </a:lvl7pPr>
      <a:lvl8pPr marL="2227660" indent="-2369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200">
          <a:solidFill>
            <a:schemeClr val="tx2"/>
          </a:solidFill>
          <a:latin typeface="Arial Narrow" pitchFamily="34" charset="0"/>
        </a:defRPr>
      </a:lvl8pPr>
      <a:lvl9pPr marL="2570560" indent="-2369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200">
          <a:solidFill>
            <a:schemeClr val="tx2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663D61C3-F825-4A28-907C-B293C52759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2238"/>
            <a:ext cx="93260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title style</a:t>
            </a:r>
          </a:p>
        </p:txBody>
      </p:sp>
      <p:sp>
        <p:nvSpPr>
          <p:cNvPr id="6147" name="Rectangle 4">
            <a:extLst>
              <a:ext uri="{FF2B5EF4-FFF2-40B4-BE49-F238E27FC236}">
                <a16:creationId xmlns:a16="http://schemas.microsoft.com/office/drawing/2014/main" id="{1106CC6A-3B44-42F9-93B1-8204B372E5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9"/>
            <a:ext cx="109728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text styles</a:t>
            </a:r>
          </a:p>
          <a:p>
            <a:pPr lvl="1"/>
            <a:r>
              <a:rPr lang="sl-SI" altLang="en-US"/>
              <a:t>Second level</a:t>
            </a:r>
          </a:p>
          <a:p>
            <a:pPr lvl="2"/>
            <a:r>
              <a:rPr lang="sl-SI" altLang="en-US"/>
              <a:t>Third level</a:t>
            </a:r>
          </a:p>
          <a:p>
            <a:pPr lvl="3"/>
            <a:r>
              <a:rPr lang="sl-SI" altLang="en-US"/>
              <a:t>Fourth level</a:t>
            </a:r>
          </a:p>
          <a:p>
            <a:pPr lvl="4"/>
            <a:r>
              <a:rPr lang="sl-SI" altLang="en-US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FA878F41-DCD5-4BB8-98B4-A4B346EC30C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74019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D9C6E27A-55B8-4D0D-82E2-CF716FC7C024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  <p:pic>
        <p:nvPicPr>
          <p:cNvPr id="6149" name="Picture 42" descr="MPj03142070000[1]">
            <a:extLst>
              <a:ext uri="{FF2B5EF4-FFF2-40B4-BE49-F238E27FC236}">
                <a16:creationId xmlns:a16="http://schemas.microsoft.com/office/drawing/2014/main" id="{3D502BF8-2984-41F0-9FD7-DC2811A8F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40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  <p:sldLayoutId id="2147484311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000" b="1">
          <a:solidFill>
            <a:schemeClr val="tx2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900">
          <a:solidFill>
            <a:schemeClr val="tx2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D5C236EE-DEAB-4F75-9079-ECBC7912B6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2" y="122238"/>
            <a:ext cx="93260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title style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0A486010-FB12-48F0-AD5E-C3B077AA38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41"/>
            <a:ext cx="109728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text styles</a:t>
            </a:r>
          </a:p>
          <a:p>
            <a:pPr lvl="1"/>
            <a:r>
              <a:rPr lang="sl-SI" altLang="en-US"/>
              <a:t>Second level</a:t>
            </a:r>
          </a:p>
          <a:p>
            <a:pPr lvl="2"/>
            <a:r>
              <a:rPr lang="sl-SI" altLang="en-US"/>
              <a:t>Third level</a:t>
            </a:r>
          </a:p>
          <a:p>
            <a:pPr lvl="3"/>
            <a:r>
              <a:rPr lang="sl-SI" altLang="en-US"/>
              <a:t>Fourth level</a:t>
            </a:r>
          </a:p>
          <a:p>
            <a:pPr lvl="4"/>
            <a:r>
              <a:rPr lang="sl-SI" altLang="en-US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55FD1E9F-1A91-435A-BACE-4DC212E7006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74019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010DDD84-FE91-4B71-B823-2FB316079306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  <p:pic>
        <p:nvPicPr>
          <p:cNvPr id="1029" name="Picture 42" descr="MPj03142070000[1]">
            <a:extLst>
              <a:ext uri="{FF2B5EF4-FFF2-40B4-BE49-F238E27FC236}">
                <a16:creationId xmlns:a16="http://schemas.microsoft.com/office/drawing/2014/main" id="{F6A010B9-1B4F-4B91-910F-7AE681A638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62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14" r:id="rId2"/>
    <p:sldLayoutId id="2147484315" r:id="rId3"/>
    <p:sldLayoutId id="2147484316" r:id="rId4"/>
    <p:sldLayoutId id="2147484317" r:id="rId5"/>
    <p:sldLayoutId id="2147484318" r:id="rId6"/>
    <p:sldLayoutId id="2147484319" r:id="rId7"/>
    <p:sldLayoutId id="2147484320" r:id="rId8"/>
    <p:sldLayoutId id="2147484321" r:id="rId9"/>
    <p:sldLayoutId id="2147484322" r:id="rId10"/>
    <p:sldLayoutId id="2147484323" r:id="rId11"/>
    <p:sldLayoutId id="2147484324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325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25" b="1">
          <a:solidFill>
            <a:srgbClr val="0000CC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25" b="1">
          <a:solidFill>
            <a:srgbClr val="0000CC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25" b="1">
          <a:solidFill>
            <a:srgbClr val="0000CC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25" b="1">
          <a:solidFill>
            <a:srgbClr val="0000CC"/>
          </a:solidFill>
          <a:latin typeface="Times New Roman" pitchFamily="18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325" b="1">
          <a:solidFill>
            <a:srgbClr val="0000CC"/>
          </a:solidFill>
          <a:latin typeface="Times New Roman" pitchFamily="18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325" b="1">
          <a:solidFill>
            <a:srgbClr val="0000CC"/>
          </a:solidFill>
          <a:latin typeface="Times New Roman" pitchFamily="18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325" b="1">
          <a:solidFill>
            <a:srgbClr val="0000CC"/>
          </a:solidFill>
          <a:latin typeface="Times New Roman" pitchFamily="18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325" b="1">
          <a:solidFill>
            <a:srgbClr val="0000CC"/>
          </a:solidFill>
          <a:latin typeface="Times New Roman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1650" b="1">
          <a:solidFill>
            <a:schemeClr val="tx2"/>
          </a:solidFill>
          <a:latin typeface="+mn-lt"/>
          <a:ea typeface="+mn-ea"/>
          <a:cs typeface="+mn-cs"/>
        </a:defRPr>
      </a:lvl1pPr>
      <a:lvl2pPr marL="519113" indent="-26074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500" b="1">
          <a:solidFill>
            <a:schemeClr val="tx2"/>
          </a:solidFill>
          <a:latin typeface="+mn-lt"/>
        </a:defRPr>
      </a:lvl2pPr>
      <a:lvl3pPr marL="740569" indent="-22026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425">
          <a:solidFill>
            <a:schemeClr val="tx2"/>
          </a:solidFill>
          <a:latin typeface="+mn-lt"/>
        </a:defRPr>
      </a:lvl3pPr>
      <a:lvl4pPr marL="960835" indent="-2190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200">
          <a:solidFill>
            <a:schemeClr val="tx2"/>
          </a:solidFill>
          <a:latin typeface="Arial" charset="0"/>
        </a:defRPr>
      </a:lvl4pPr>
      <a:lvl5pPr marL="1198960" indent="-23693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200">
          <a:solidFill>
            <a:schemeClr val="tx2"/>
          </a:solidFill>
          <a:latin typeface="Arial Narrow" pitchFamily="34" charset="0"/>
        </a:defRPr>
      </a:lvl5pPr>
      <a:lvl6pPr marL="1541860" indent="-2369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200">
          <a:solidFill>
            <a:schemeClr val="tx2"/>
          </a:solidFill>
          <a:latin typeface="Arial Narrow" pitchFamily="34" charset="0"/>
        </a:defRPr>
      </a:lvl6pPr>
      <a:lvl7pPr marL="1884760" indent="-2369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200">
          <a:solidFill>
            <a:schemeClr val="tx2"/>
          </a:solidFill>
          <a:latin typeface="Arial Narrow" pitchFamily="34" charset="0"/>
        </a:defRPr>
      </a:lvl7pPr>
      <a:lvl8pPr marL="2227660" indent="-2369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200">
          <a:solidFill>
            <a:schemeClr val="tx2"/>
          </a:solidFill>
          <a:latin typeface="Arial Narrow" pitchFamily="34" charset="0"/>
        </a:defRPr>
      </a:lvl8pPr>
      <a:lvl9pPr marL="2570560" indent="-2369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200">
          <a:solidFill>
            <a:schemeClr val="tx2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7B430699-E0EF-4C0D-9ABC-531A2A8714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2238"/>
            <a:ext cx="93260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title style</a:t>
            </a:r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75E5FC60-7775-4B57-AB49-E732BF8435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9"/>
            <a:ext cx="109728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text styles</a:t>
            </a:r>
          </a:p>
          <a:p>
            <a:pPr lvl="1"/>
            <a:r>
              <a:rPr lang="sl-SI" altLang="en-US"/>
              <a:t>Second level</a:t>
            </a:r>
          </a:p>
          <a:p>
            <a:pPr lvl="2"/>
            <a:r>
              <a:rPr lang="sl-SI" altLang="en-US"/>
              <a:t>Third level</a:t>
            </a:r>
          </a:p>
          <a:p>
            <a:pPr lvl="3"/>
            <a:r>
              <a:rPr lang="sl-SI" altLang="en-US"/>
              <a:t>Fourth level</a:t>
            </a:r>
          </a:p>
          <a:p>
            <a:pPr lvl="4"/>
            <a:r>
              <a:rPr lang="sl-SI" altLang="en-US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20941039-E49A-437D-8015-135E99C1A1B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74019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9EC8984C-C88F-487A-955B-B1B2ADC70658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  <p:pic>
        <p:nvPicPr>
          <p:cNvPr id="13317" name="Picture 42" descr="MPj03142070000[1]">
            <a:extLst>
              <a:ext uri="{FF2B5EF4-FFF2-40B4-BE49-F238E27FC236}">
                <a16:creationId xmlns:a16="http://schemas.microsoft.com/office/drawing/2014/main" id="{328393B4-9440-417B-8CBA-2E1DF43959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50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000" b="1">
          <a:solidFill>
            <a:schemeClr val="tx2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900">
          <a:solidFill>
            <a:schemeClr val="tx2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045C3B72-F7D1-4AB1-990B-C987862600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2238"/>
            <a:ext cx="93260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title style</a:t>
            </a:r>
          </a:p>
        </p:txBody>
      </p:sp>
      <p:sp>
        <p:nvSpPr>
          <p:cNvPr id="2051" name="Rectangle 4">
            <a:extLst>
              <a:ext uri="{FF2B5EF4-FFF2-40B4-BE49-F238E27FC236}">
                <a16:creationId xmlns:a16="http://schemas.microsoft.com/office/drawing/2014/main" id="{BC5FBC73-5271-4E00-9F95-F7D7B90CA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9"/>
            <a:ext cx="109728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text styles</a:t>
            </a:r>
          </a:p>
          <a:p>
            <a:pPr lvl="1"/>
            <a:r>
              <a:rPr lang="sl-SI" altLang="en-US"/>
              <a:t>Second level</a:t>
            </a:r>
          </a:p>
          <a:p>
            <a:pPr lvl="2"/>
            <a:r>
              <a:rPr lang="sl-SI" altLang="en-US"/>
              <a:t>Third level</a:t>
            </a:r>
          </a:p>
          <a:p>
            <a:pPr lvl="3"/>
            <a:r>
              <a:rPr lang="sl-SI" altLang="en-US"/>
              <a:t>Fourth level</a:t>
            </a:r>
          </a:p>
          <a:p>
            <a:pPr lvl="4"/>
            <a:r>
              <a:rPr lang="sl-SI" altLang="en-US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C0FD1E56-32AE-4D89-81B0-6CCC4E5FDE2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74019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AE4D4BE7-1A5D-46AB-A4D9-6F2BD66F0B55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  <p:pic>
        <p:nvPicPr>
          <p:cNvPr id="2053" name="Picture 42" descr="MPj03142070000[1]">
            <a:extLst>
              <a:ext uri="{FF2B5EF4-FFF2-40B4-BE49-F238E27FC236}">
                <a16:creationId xmlns:a16="http://schemas.microsoft.com/office/drawing/2014/main" id="{8D4A08E0-F78B-47C7-BDFD-A7F1278708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45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000" b="1">
          <a:solidFill>
            <a:schemeClr val="tx2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900">
          <a:solidFill>
            <a:schemeClr val="tx2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A7117520-C460-4A5A-AC95-77806818FF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2238"/>
            <a:ext cx="93260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title style</a:t>
            </a: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97BDE04C-94B2-4F4D-8497-45102BC375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9"/>
            <a:ext cx="109728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text styles</a:t>
            </a:r>
          </a:p>
          <a:p>
            <a:pPr lvl="1"/>
            <a:r>
              <a:rPr lang="sl-SI" altLang="en-US"/>
              <a:t>Second level</a:t>
            </a:r>
          </a:p>
          <a:p>
            <a:pPr lvl="2"/>
            <a:r>
              <a:rPr lang="sl-SI" altLang="en-US"/>
              <a:t>Third level</a:t>
            </a:r>
          </a:p>
          <a:p>
            <a:pPr lvl="3"/>
            <a:r>
              <a:rPr lang="sl-SI" altLang="en-US"/>
              <a:t>Fourth level</a:t>
            </a:r>
          </a:p>
          <a:p>
            <a:pPr lvl="4"/>
            <a:r>
              <a:rPr lang="sl-SI" altLang="en-US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DA030891-9C70-4C4B-B533-6DDEF2250D2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74019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5136EB5E-46BD-4D73-83E7-7F248175C93A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  <p:pic>
        <p:nvPicPr>
          <p:cNvPr id="23557" name="Picture 42" descr="MPj03142070000[1]">
            <a:extLst>
              <a:ext uri="{FF2B5EF4-FFF2-40B4-BE49-F238E27FC236}">
                <a16:creationId xmlns:a16="http://schemas.microsoft.com/office/drawing/2014/main" id="{1F6B2251-AF94-433B-B13B-607D2EE4C7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86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181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000" b="1">
          <a:solidFill>
            <a:schemeClr val="tx2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900">
          <a:solidFill>
            <a:schemeClr val="tx2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9B157F96-9C14-4004-9E08-AEFBD63AFE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2238"/>
            <a:ext cx="93260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title style</a:t>
            </a:r>
          </a:p>
        </p:txBody>
      </p:sp>
      <p:sp>
        <p:nvSpPr>
          <p:cNvPr id="24579" name="Rectangle 4">
            <a:extLst>
              <a:ext uri="{FF2B5EF4-FFF2-40B4-BE49-F238E27FC236}">
                <a16:creationId xmlns:a16="http://schemas.microsoft.com/office/drawing/2014/main" id="{000057AB-61B6-4117-88DA-F74EB6B0F6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9"/>
            <a:ext cx="109728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text styles</a:t>
            </a:r>
          </a:p>
          <a:p>
            <a:pPr lvl="1"/>
            <a:r>
              <a:rPr lang="sl-SI" altLang="en-US"/>
              <a:t>Second level</a:t>
            </a:r>
          </a:p>
          <a:p>
            <a:pPr lvl="2"/>
            <a:r>
              <a:rPr lang="sl-SI" altLang="en-US"/>
              <a:t>Third level</a:t>
            </a:r>
          </a:p>
          <a:p>
            <a:pPr lvl="3"/>
            <a:r>
              <a:rPr lang="sl-SI" altLang="en-US"/>
              <a:t>Fourth level</a:t>
            </a:r>
          </a:p>
          <a:p>
            <a:pPr lvl="4"/>
            <a:r>
              <a:rPr lang="sl-SI" altLang="en-US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2C2B6558-4EED-41D2-94D0-3BEC0F42CF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74019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4F7266AD-D03A-472A-B64A-F30DA29B7F55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  <p:pic>
        <p:nvPicPr>
          <p:cNvPr id="24581" name="Picture 42" descr="MPj03142070000[1]">
            <a:extLst>
              <a:ext uri="{FF2B5EF4-FFF2-40B4-BE49-F238E27FC236}">
                <a16:creationId xmlns:a16="http://schemas.microsoft.com/office/drawing/2014/main" id="{CF2B6E5E-05BE-445A-8387-E83776A4CB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98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  <p:sldLayoutId id="2147484194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000" b="1">
          <a:solidFill>
            <a:schemeClr val="tx2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900">
          <a:solidFill>
            <a:schemeClr val="tx2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42FC98E5-0B8D-4BC3-86ED-0F9953887D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2238"/>
            <a:ext cx="93260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title style</a:t>
            </a: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FDCE91B8-49BA-4AEA-BE16-1301FAE3C9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9"/>
            <a:ext cx="109728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text styles</a:t>
            </a:r>
          </a:p>
          <a:p>
            <a:pPr lvl="1"/>
            <a:r>
              <a:rPr lang="sl-SI" altLang="en-US"/>
              <a:t>Second level</a:t>
            </a:r>
          </a:p>
          <a:p>
            <a:pPr lvl="2"/>
            <a:r>
              <a:rPr lang="sl-SI" altLang="en-US"/>
              <a:t>Third level</a:t>
            </a:r>
          </a:p>
          <a:p>
            <a:pPr lvl="3"/>
            <a:r>
              <a:rPr lang="sl-SI" altLang="en-US"/>
              <a:t>Fourth level</a:t>
            </a:r>
          </a:p>
          <a:p>
            <a:pPr lvl="4"/>
            <a:r>
              <a:rPr lang="sl-SI" altLang="en-US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A9AD01F2-08C7-4A6A-BDC6-9182C85551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74019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E2D86ABC-4A0C-4A93-A11F-46B9E7E71448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  <p:pic>
        <p:nvPicPr>
          <p:cNvPr id="20485" name="Picture 42" descr="MPj03142070000[1]">
            <a:extLst>
              <a:ext uri="{FF2B5EF4-FFF2-40B4-BE49-F238E27FC236}">
                <a16:creationId xmlns:a16="http://schemas.microsoft.com/office/drawing/2014/main" id="{B76C3331-CD99-4015-A23A-B620823177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66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207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000" b="1">
          <a:solidFill>
            <a:schemeClr val="tx2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900">
          <a:solidFill>
            <a:schemeClr val="tx2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F432EB22-6235-4558-B518-CCA3DFAC98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2238"/>
            <a:ext cx="93260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title style</a:t>
            </a:r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0AB0AB66-B6A1-4B11-8F76-E913D76EAC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9"/>
            <a:ext cx="109728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text styles</a:t>
            </a:r>
          </a:p>
          <a:p>
            <a:pPr lvl="1"/>
            <a:r>
              <a:rPr lang="sl-SI" altLang="en-US"/>
              <a:t>Second level</a:t>
            </a:r>
          </a:p>
          <a:p>
            <a:pPr lvl="2"/>
            <a:r>
              <a:rPr lang="sl-SI" altLang="en-US"/>
              <a:t>Third level</a:t>
            </a:r>
          </a:p>
          <a:p>
            <a:pPr lvl="3"/>
            <a:r>
              <a:rPr lang="sl-SI" altLang="en-US"/>
              <a:t>Fourth level</a:t>
            </a:r>
          </a:p>
          <a:p>
            <a:pPr lvl="4"/>
            <a:r>
              <a:rPr lang="sl-SI" altLang="en-US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4E881ABD-AD75-408A-82D5-DB08DFD970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74019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800BC539-9FCB-4BBF-8D5F-4D3F7A7F6B54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  <p:pic>
        <p:nvPicPr>
          <p:cNvPr id="25605" name="Picture 42" descr="MPj03142070000[1]">
            <a:extLst>
              <a:ext uri="{FF2B5EF4-FFF2-40B4-BE49-F238E27FC236}">
                <a16:creationId xmlns:a16="http://schemas.microsoft.com/office/drawing/2014/main" id="{82AEB3AB-F9D4-4A7F-8DA7-0F5F4F0957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25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  <p:sldLayoutId id="2147484220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000" b="1">
          <a:solidFill>
            <a:schemeClr val="tx2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900">
          <a:solidFill>
            <a:schemeClr val="tx2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26842C89-B7BD-4D67-9F3F-B9D34C1B73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2238"/>
            <a:ext cx="93260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title style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D20E7217-444D-452E-99E9-009E5A2FD1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9"/>
            <a:ext cx="109728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text styles</a:t>
            </a:r>
          </a:p>
          <a:p>
            <a:pPr lvl="1"/>
            <a:r>
              <a:rPr lang="sl-SI" altLang="en-US"/>
              <a:t>Second level</a:t>
            </a:r>
          </a:p>
          <a:p>
            <a:pPr lvl="2"/>
            <a:r>
              <a:rPr lang="sl-SI" altLang="en-US"/>
              <a:t>Third level</a:t>
            </a:r>
          </a:p>
          <a:p>
            <a:pPr lvl="3"/>
            <a:r>
              <a:rPr lang="sl-SI" altLang="en-US"/>
              <a:t>Fourth level</a:t>
            </a:r>
          </a:p>
          <a:p>
            <a:pPr lvl="4"/>
            <a:r>
              <a:rPr lang="sl-SI" altLang="en-US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FC38BE7E-F558-43DF-B886-86080C46B07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74019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r>
              <a:rPr lang="sl-SI" altLang="en-US"/>
              <a:t>VŠUP01 - Ustvarjalnost v organizaciji /</a:t>
            </a:r>
            <a:fld id="{2CC8B4EA-4A75-43D2-91D5-862B80191974}" type="slidenum">
              <a:rPr lang="sl-SI" altLang="en-US"/>
              <a:pPr/>
              <a:t>‹#›</a:t>
            </a:fld>
            <a:endParaRPr lang="sl-SI" altLang="en-US"/>
          </a:p>
        </p:txBody>
      </p:sp>
      <p:pic>
        <p:nvPicPr>
          <p:cNvPr id="1029" name="Picture 42" descr="MPj03142070000[1]">
            <a:extLst>
              <a:ext uri="{FF2B5EF4-FFF2-40B4-BE49-F238E27FC236}">
                <a16:creationId xmlns:a16="http://schemas.microsoft.com/office/drawing/2014/main" id="{D8D8389A-1B42-411C-9198-70FA022AE8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75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  <p:sldLayoutId id="214748423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000" b="1">
          <a:solidFill>
            <a:schemeClr val="tx2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900">
          <a:solidFill>
            <a:schemeClr val="tx2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A10F2067-54F4-4D8F-9CAF-7D4EBE815F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2238"/>
            <a:ext cx="93260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title style</a:t>
            </a:r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FD77711F-934F-4F93-9825-5907104448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9"/>
            <a:ext cx="109728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text styles</a:t>
            </a:r>
          </a:p>
          <a:p>
            <a:pPr lvl="1"/>
            <a:r>
              <a:rPr lang="sl-SI" altLang="en-US"/>
              <a:t>Second level</a:t>
            </a:r>
          </a:p>
          <a:p>
            <a:pPr lvl="2"/>
            <a:r>
              <a:rPr lang="sl-SI" altLang="en-US"/>
              <a:t>Third level</a:t>
            </a:r>
          </a:p>
          <a:p>
            <a:pPr lvl="3"/>
            <a:r>
              <a:rPr lang="sl-SI" altLang="en-US"/>
              <a:t>Fourth level</a:t>
            </a:r>
          </a:p>
          <a:p>
            <a:pPr lvl="4"/>
            <a:r>
              <a:rPr lang="sl-SI" altLang="en-US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9CA132EA-67D0-439A-BC6C-EC666A8E9AB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74019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r>
              <a:rPr lang="sl-SI" altLang="en-US"/>
              <a:t>VŠUP01 - Ustvarjalnost v organizaciji /</a:t>
            </a:r>
            <a:fld id="{67810464-F95A-44E8-8C56-A0F77681DA69}" type="slidenum">
              <a:rPr lang="sl-SI" altLang="en-US"/>
              <a:pPr/>
              <a:t>‹#›</a:t>
            </a:fld>
            <a:endParaRPr lang="sl-SI" altLang="en-US"/>
          </a:p>
        </p:txBody>
      </p:sp>
      <p:pic>
        <p:nvPicPr>
          <p:cNvPr id="13317" name="Picture 42" descr="MPj03142070000[1]">
            <a:extLst>
              <a:ext uri="{FF2B5EF4-FFF2-40B4-BE49-F238E27FC236}">
                <a16:creationId xmlns:a16="http://schemas.microsoft.com/office/drawing/2014/main" id="{082618AD-501E-4E25-BC85-A4AEA12E97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60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  <p:sldLayoutId id="2147484246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000" b="1">
          <a:solidFill>
            <a:schemeClr val="tx2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900">
          <a:solidFill>
            <a:schemeClr val="tx2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otivacija.e-vizitka.biz/" TargetMode="External"/><Relationship Id="rId2" Type="http://schemas.openxmlformats.org/officeDocument/2006/relationships/hyperlink" Target="mailto:zorica.zaklan@siol.net" TargetMode="Externa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6.xml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6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>
            <a:extLst>
              <a:ext uri="{FF2B5EF4-FFF2-40B4-BE49-F238E27FC236}">
                <a16:creationId xmlns:a16="http://schemas.microsoft.com/office/drawing/2014/main" id="{779FE0C5-4220-4ED4-BE32-25A2C3113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2" y="426128"/>
            <a:ext cx="840948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3600" dirty="0">
                <a:solidFill>
                  <a:srgbClr val="0000FF"/>
                </a:solidFill>
                <a:latin typeface="Arial" panose="020B0604020202020204" pitchFamily="34" charset="0"/>
              </a:rPr>
              <a:t>NLP IV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36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»Ne hodite tja, kamor vodi utečena pot. Namesto tega pojdite tja, kjer ni poti, in pustite sled. Samo tisti, ki se drznejo iti predaleč, lahko ugotovijo, kako lahko daleč sežejo.« (Thomas </a:t>
            </a:r>
            <a:r>
              <a:rPr lang="sl-SI" altLang="sl-SI" sz="24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Stearns</a:t>
            </a:r>
            <a:r>
              <a:rPr lang="sl-SI" altLang="sl-SI" sz="2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Eliot)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7647E0E4-451A-4211-B901-075D6091E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307" y="4811697"/>
            <a:ext cx="688548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Poslovno svetovanje in prevajanje, s. p.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 b="0" dirty="0">
                <a:solidFill>
                  <a:srgbClr val="0000CC"/>
                </a:solidFill>
                <a:latin typeface="Arial" panose="020B0604020202020204" pitchFamily="34" charset="0"/>
              </a:rPr>
              <a:t>Zorica Zaklan</a:t>
            </a:r>
            <a:br>
              <a:rPr lang="sl-SI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sl-SI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Ljubljanska cesta 103, 1230 Domžale </a:t>
            </a:r>
            <a:br>
              <a:rPr lang="sl-SI" altLang="sl-SI" sz="1800" b="0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sl-SI" altLang="sl-SI" sz="1800" b="0" dirty="0">
                <a:solidFill>
                  <a:srgbClr val="0000CC"/>
                </a:solidFill>
                <a:latin typeface="Arial" panose="020B0604020202020204" pitchFamily="34" charset="0"/>
              </a:rPr>
              <a:t>E-mail</a:t>
            </a:r>
            <a:r>
              <a:rPr lang="sl-SI" altLang="sl-SI" sz="1800" b="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sl-SI" altLang="sl-SI" sz="1800" b="0" dirty="0">
                <a:solidFill>
                  <a:srgbClr val="0000FF"/>
                </a:solidFill>
                <a:latin typeface="Arial" panose="020B0604020202020204" pitchFamily="34" charset="0"/>
                <a:hlinkClick r:id="rId2"/>
              </a:rPr>
              <a:t>zorica.zaklan@siol.net</a:t>
            </a:r>
            <a:endParaRPr lang="sl-SI" altLang="sl-SI" sz="18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 b="0" dirty="0">
                <a:solidFill>
                  <a:srgbClr val="0000FF"/>
                </a:solidFill>
                <a:latin typeface="Arial" panose="020B0604020202020204" pitchFamily="34" charset="0"/>
              </a:rPr>
              <a:t>Tel. 041 662 371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 b="0" u="sng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http://motivacija.e-vizitka.biz/</a:t>
            </a:r>
            <a:endParaRPr lang="en-US" altLang="sl-SI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2CC630B-D24F-461E-9368-59650A278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525" y="3196424"/>
            <a:ext cx="3028950" cy="13708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>
            <a:extLst>
              <a:ext uri="{FF2B5EF4-FFF2-40B4-BE49-F238E27FC236}">
                <a16:creationId xmlns:a16="http://schemas.microsoft.com/office/drawing/2014/main" id="{068224A7-4413-4F00-BBDA-C5182B757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115888"/>
            <a:ext cx="8208963" cy="319472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altLang="sl-SI" sz="3600" b="1" kern="0" dirty="0">
                <a:solidFill>
                  <a:srgbClr val="0000CC"/>
                </a:solidFill>
                <a:latin typeface="Arial" panose="020B0604020202020204" pitchFamily="34" charset="0"/>
                <a:cs typeface="Arial" pitchFamily="34" charset="0"/>
              </a:rPr>
              <a:t>Kalibriranje</a:t>
            </a: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  <a:defRPr/>
            </a:pPr>
            <a:endParaRPr lang="sl-SI" altLang="sl-SI" b="1" dirty="0">
              <a:solidFill>
                <a:srgbClr val="330066"/>
              </a:solidFill>
              <a:latin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altLang="sl-SI" sz="2400" b="1" kern="0" dirty="0">
                <a:solidFill>
                  <a:srgbClr val="0000CC"/>
                </a:solidFill>
                <a:latin typeface="Arial" panose="020B0604020202020204" pitchFamily="34" charset="0"/>
                <a:cs typeface="Arial" pitchFamily="34" charset="0"/>
              </a:rPr>
              <a:t>- spremljanje neverbalne komunikacije,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altLang="sl-SI" sz="2400" b="1" kern="0" dirty="0">
                <a:solidFill>
                  <a:srgbClr val="0000CC"/>
                </a:solidFill>
                <a:latin typeface="Arial" panose="020B0604020202020204" pitchFamily="34" charset="0"/>
                <a:cs typeface="Arial" pitchFamily="34" charset="0"/>
              </a:rPr>
              <a:t>- razumevanje sogovornika.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 sz="2400" b="1" kern="0" dirty="0">
              <a:solidFill>
                <a:srgbClr val="0000CC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altLang="sl-SI" sz="2400" b="1" kern="0" dirty="0">
                <a:solidFill>
                  <a:srgbClr val="0000CC"/>
                </a:solidFill>
                <a:latin typeface="Arial" panose="020B0604020202020204" pitchFamily="34" charset="0"/>
                <a:cs typeface="Arial" pitchFamily="34" charset="0"/>
              </a:rPr>
              <a:t>Če je oseba napeta, sprošča napetost z guganjem, premikanjem nog, tapkanjem s prsti, igranje z nakitom …</a:t>
            </a:r>
            <a:endParaRPr lang="sl-SI" altLang="sl-SI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64867" name="Rectangle 1">
            <a:extLst>
              <a:ext uri="{FF2B5EF4-FFF2-40B4-BE49-F238E27FC236}">
                <a16:creationId xmlns:a16="http://schemas.microsoft.com/office/drawing/2014/main" id="{D8C3FEE7-38D2-45BD-967C-1547677AA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2DFBA5F-F727-4E39-8EEC-ACD96E62B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148" y="3401388"/>
            <a:ext cx="4829452" cy="319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92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1">
            <a:extLst>
              <a:ext uri="{FF2B5EF4-FFF2-40B4-BE49-F238E27FC236}">
                <a16:creationId xmlns:a16="http://schemas.microsoft.com/office/drawing/2014/main" id="{BEEFB66A-ED1A-4109-B026-4A0D0066A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320" y="692150"/>
            <a:ext cx="9062930" cy="589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36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nb-NO" altLang="sl-SI" sz="3200" dirty="0">
                <a:solidFill>
                  <a:srgbClr val="0000CC"/>
                </a:solidFill>
              </a:rPr>
              <a:t>WALT DISNEY STRATEGIJA KREATIVNOSTI</a:t>
            </a:r>
            <a:endParaRPr lang="sl-SI" altLang="sl-SI" sz="3200" dirty="0">
              <a:solidFill>
                <a:srgbClr val="0000CC"/>
              </a:solidFill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endParaRPr lang="sl-SI" altLang="sl-SI" sz="2400" dirty="0">
              <a:solidFill>
                <a:srgbClr val="0000CC"/>
              </a:solidFill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nb-NO" altLang="sl-SI" sz="2400" dirty="0">
                <a:solidFill>
                  <a:srgbClr val="0000CC"/>
                </a:solidFill>
              </a:rPr>
              <a:t>S</a:t>
            </a:r>
            <a:r>
              <a:rPr lang="sl-SI" altLang="sl-SI" sz="2400" dirty="0">
                <a:solidFill>
                  <a:srgbClr val="0000CC"/>
                </a:solidFill>
              </a:rPr>
              <a:t> </a:t>
            </a:r>
            <a:r>
              <a:rPr lang="nb-NO" altLang="sl-SI" sz="2400" dirty="0">
                <a:solidFill>
                  <a:srgbClr val="0000CC"/>
                </a:solidFill>
              </a:rPr>
              <a:t>trategija kreativnosti in fiziologija</a:t>
            </a:r>
            <a:endParaRPr lang="sl-SI" altLang="sl-SI" sz="2400" dirty="0">
              <a:solidFill>
                <a:srgbClr val="0000CC"/>
              </a:solidFill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 dirty="0">
                <a:solidFill>
                  <a:srgbClr val="0000CC"/>
                </a:solidFill>
              </a:rPr>
              <a:t> </a:t>
            </a:r>
            <a:r>
              <a:rPr lang="nb-NO" altLang="sl-SI" sz="2400" dirty="0">
                <a:solidFill>
                  <a:srgbClr val="0000CC"/>
                </a:solidFill>
              </a:rPr>
              <a:t>Kreativen ciklus za oceno načrta</a:t>
            </a:r>
            <a:endParaRPr lang="sl-SI" altLang="sl-SI" sz="2400" dirty="0">
              <a:solidFill>
                <a:srgbClr val="0000CC"/>
              </a:solidFill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 dirty="0">
                <a:solidFill>
                  <a:srgbClr val="0000CC"/>
                </a:solidFill>
              </a:rPr>
              <a:t> </a:t>
            </a:r>
            <a:r>
              <a:rPr lang="nb-NO" altLang="sl-SI" sz="2400" dirty="0">
                <a:solidFill>
                  <a:srgbClr val="0000CC"/>
                </a:solidFill>
              </a:rPr>
              <a:t>Načrtovanje po W. Disney strategiji </a:t>
            </a:r>
            <a:endParaRPr lang="sl-SI" altLang="sl-SI" sz="2400" dirty="0">
              <a:solidFill>
                <a:srgbClr val="0000CC"/>
              </a:solidFill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 dirty="0">
                <a:solidFill>
                  <a:srgbClr val="0000CC"/>
                </a:solidFill>
              </a:rPr>
              <a:t>Izredna tehnika pri snovanju idej, inoviranju in ustvarjanju. Z njeno pomočjo generiramo sveže in nove ideje. Ustvarjamo cilje, načrte in vizije ter jih dosegamo. Tehniko lahko uporabimo na več področjih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 dirty="0">
                <a:solidFill>
                  <a:srgbClr val="0000CC"/>
                </a:solidFill>
              </a:rPr>
              <a:t>Uči se tako, kot da boš živel večno!</a:t>
            </a:r>
            <a:endParaRPr lang="sl-SI" altLang="sl-SI" sz="24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1800" dirty="0">
              <a:solidFill>
                <a:srgbClr val="330066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5891" name="Rectangle 1">
            <a:extLst>
              <a:ext uri="{FF2B5EF4-FFF2-40B4-BE49-F238E27FC236}">
                <a16:creationId xmlns:a16="http://schemas.microsoft.com/office/drawing/2014/main" id="{84DC47C6-4355-4BB6-A1CC-404041A60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65892" name="Picture 4">
            <a:extLst>
              <a:ext uri="{FF2B5EF4-FFF2-40B4-BE49-F238E27FC236}">
                <a16:creationId xmlns:a16="http://schemas.microsoft.com/office/drawing/2014/main" id="{A51EBF5F-9B71-4DC6-84C6-260BC0B72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336" y="1935502"/>
            <a:ext cx="2192784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">
            <a:extLst>
              <a:ext uri="{FF2B5EF4-FFF2-40B4-BE49-F238E27FC236}">
                <a16:creationId xmlns:a16="http://schemas.microsoft.com/office/drawing/2014/main" id="{18CF1D3D-764D-49C1-B97E-0FC03158F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8384" y="271925"/>
            <a:ext cx="9436963" cy="651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nb-NO" altLang="sl-SI" sz="3600" dirty="0">
                <a:solidFill>
                  <a:srgbClr val="0000CC"/>
                </a:solidFill>
              </a:rPr>
              <a:t>WALT DISNEY STRATEGIJA KREATIVNOSTI</a:t>
            </a:r>
            <a:endParaRPr lang="sl-SI" altLang="sl-SI" sz="3600" dirty="0">
              <a:solidFill>
                <a:srgbClr val="0000CC"/>
              </a:solidFill>
            </a:endParaRPr>
          </a:p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nb-NO" altLang="sl-SI" sz="2400" dirty="0">
                <a:solidFill>
                  <a:srgbClr val="0000CC"/>
                </a:solidFill>
              </a:rPr>
              <a:t>Načrtovanje po W. Disney strategiji</a:t>
            </a:r>
            <a:endParaRPr lang="sl-SI" altLang="sl-SI" sz="2400" dirty="0">
              <a:solidFill>
                <a:srgbClr val="0000CC"/>
              </a:solidFill>
            </a:endParaRPr>
          </a:p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 dirty="0">
                <a:solidFill>
                  <a:srgbClr val="0000CC"/>
                </a:solidFill>
              </a:rPr>
              <a:t>Cilj: </a:t>
            </a:r>
            <a:r>
              <a:rPr lang="nb-NO" altLang="sl-SI" sz="2400" dirty="0">
                <a:solidFill>
                  <a:srgbClr val="0000CC"/>
                </a:solidFill>
              </a:rPr>
              <a:t> -</a:t>
            </a:r>
            <a:r>
              <a:rPr lang="sl-SI" altLang="sl-SI" sz="2400" dirty="0">
                <a:solidFill>
                  <a:srgbClr val="0000CC"/>
                </a:solidFill>
              </a:rPr>
              <a:t> </a:t>
            </a:r>
            <a:r>
              <a:rPr lang="nb-NO" altLang="sl-SI" sz="2400" dirty="0">
                <a:solidFill>
                  <a:srgbClr val="0000CC"/>
                </a:solidFill>
              </a:rPr>
              <a:t>ustvarjalnost</a:t>
            </a:r>
          </a:p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nb-NO" altLang="sl-SI" sz="2400" dirty="0">
                <a:solidFill>
                  <a:srgbClr val="0000CC"/>
                </a:solidFill>
              </a:rPr>
              <a:t>-</a:t>
            </a:r>
            <a:r>
              <a:rPr lang="sl-SI" altLang="sl-SI" sz="2400" dirty="0">
                <a:solidFill>
                  <a:srgbClr val="0000CC"/>
                </a:solidFill>
              </a:rPr>
              <a:t> </a:t>
            </a:r>
            <a:r>
              <a:rPr lang="nb-NO" altLang="sl-SI" sz="2400" dirty="0">
                <a:solidFill>
                  <a:srgbClr val="0000CC"/>
                </a:solidFill>
              </a:rPr>
              <a:t>generator idej, </a:t>
            </a:r>
          </a:p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nb-NO" altLang="sl-SI" sz="2400" dirty="0">
                <a:solidFill>
                  <a:srgbClr val="0000CC"/>
                </a:solidFill>
              </a:rPr>
              <a:t>-</a:t>
            </a:r>
            <a:r>
              <a:rPr lang="sl-SI" altLang="sl-SI" sz="2400" dirty="0">
                <a:solidFill>
                  <a:srgbClr val="0000CC"/>
                </a:solidFill>
              </a:rPr>
              <a:t> </a:t>
            </a:r>
            <a:r>
              <a:rPr lang="nb-NO" altLang="sl-SI" sz="2400" dirty="0">
                <a:solidFill>
                  <a:srgbClr val="0000CC"/>
                </a:solidFill>
              </a:rPr>
              <a:t>reševanje težav,</a:t>
            </a:r>
          </a:p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nb-NO" altLang="sl-SI" sz="2400" dirty="0">
                <a:solidFill>
                  <a:srgbClr val="0000CC"/>
                </a:solidFill>
              </a:rPr>
              <a:t>-</a:t>
            </a:r>
            <a:r>
              <a:rPr lang="sl-SI" altLang="sl-SI" sz="2400" dirty="0">
                <a:solidFill>
                  <a:srgbClr val="0000CC"/>
                </a:solidFill>
              </a:rPr>
              <a:t> </a:t>
            </a:r>
            <a:r>
              <a:rPr lang="nb-NO" altLang="sl-SI" sz="2400" dirty="0">
                <a:solidFill>
                  <a:srgbClr val="0000CC"/>
                </a:solidFill>
              </a:rPr>
              <a:t>podpora pri načrtovanju, snovanju ciljev in vizije.</a:t>
            </a:r>
          </a:p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endParaRPr lang="sl-SI" altLang="sl-SI" sz="2400" dirty="0">
              <a:solidFill>
                <a:srgbClr val="0000CC"/>
              </a:solidFill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 dirty="0">
                <a:solidFill>
                  <a:srgbClr val="0000CC"/>
                </a:solidFill>
              </a:rPr>
              <a:t>4. KORAKI: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endParaRPr lang="sl-SI" altLang="sl-SI" sz="2400" dirty="0">
              <a:solidFill>
                <a:srgbClr val="0000CC"/>
              </a:solidFill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 dirty="0">
                <a:solidFill>
                  <a:srgbClr val="0000CC"/>
                </a:solidFill>
              </a:rPr>
              <a:t>1. SANJAČ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 dirty="0">
                <a:solidFill>
                  <a:srgbClr val="0000CC"/>
                </a:solidFill>
              </a:rPr>
              <a:t>2. REALIST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 dirty="0">
                <a:solidFill>
                  <a:srgbClr val="0000CC"/>
                </a:solidFill>
              </a:rPr>
              <a:t>3. ANALITIK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 dirty="0">
                <a:solidFill>
                  <a:srgbClr val="0000CC"/>
                </a:solidFill>
              </a:rPr>
              <a:t>4. SANJAČ/USTVARJALEC</a:t>
            </a:r>
            <a:endParaRPr lang="sl-SI" altLang="sl-SI" sz="1800" b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6915" name="Rectangle 1">
            <a:extLst>
              <a:ext uri="{FF2B5EF4-FFF2-40B4-BE49-F238E27FC236}">
                <a16:creationId xmlns:a16="http://schemas.microsoft.com/office/drawing/2014/main" id="{74666C91-4E90-40AB-85F1-34C3D21E5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66916" name="Picture 4">
            <a:extLst>
              <a:ext uri="{FF2B5EF4-FFF2-40B4-BE49-F238E27FC236}">
                <a16:creationId xmlns:a16="http://schemas.microsoft.com/office/drawing/2014/main" id="{4B28471B-B890-4457-8F54-E7B9F8B57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686" y="4081277"/>
            <a:ext cx="31877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">
            <a:extLst>
              <a:ext uri="{FF2B5EF4-FFF2-40B4-BE49-F238E27FC236}">
                <a16:creationId xmlns:a16="http://schemas.microsoft.com/office/drawing/2014/main" id="{18CF1D3D-764D-49C1-B97E-0FC03158F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9216" y="417251"/>
            <a:ext cx="7893498" cy="269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nb-NO" altLang="sl-SI" sz="3600" dirty="0">
                <a:solidFill>
                  <a:srgbClr val="0000CC"/>
                </a:solidFill>
              </a:rPr>
              <a:t>Diltsov</a:t>
            </a:r>
            <a:r>
              <a:rPr lang="sl-SI" altLang="sl-SI" sz="3600" dirty="0">
                <a:solidFill>
                  <a:srgbClr val="0000CC"/>
                </a:solidFill>
              </a:rPr>
              <a:t>a</a:t>
            </a:r>
            <a:r>
              <a:rPr lang="nb-NO" altLang="sl-SI" sz="3600" dirty="0">
                <a:solidFill>
                  <a:srgbClr val="0000CC"/>
                </a:solidFill>
              </a:rPr>
              <a:t> piramid</a:t>
            </a:r>
            <a:r>
              <a:rPr lang="sl-SI" altLang="sl-SI" sz="3600" dirty="0">
                <a:solidFill>
                  <a:srgbClr val="0000CC"/>
                </a:solidFill>
              </a:rPr>
              <a:t>a </a:t>
            </a:r>
            <a:r>
              <a:rPr lang="sl-SI" altLang="sl-SI" sz="3600" dirty="0" err="1">
                <a:solidFill>
                  <a:srgbClr val="0000CC"/>
                </a:solidFill>
              </a:rPr>
              <a:t>nevrolingvističnih</a:t>
            </a:r>
            <a:r>
              <a:rPr lang="sl-SI" altLang="sl-SI" sz="3600" dirty="0">
                <a:solidFill>
                  <a:srgbClr val="0000CC"/>
                </a:solidFill>
              </a:rPr>
              <a:t> nivojev</a:t>
            </a:r>
            <a:endParaRPr lang="sl-SI" altLang="sl-SI" sz="2400" dirty="0">
              <a:solidFill>
                <a:srgbClr val="0000CC"/>
              </a:solidFill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1800" dirty="0">
              <a:solidFill>
                <a:srgbClr val="330066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1800" dirty="0">
              <a:solidFill>
                <a:srgbClr val="330066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6915" name="Rectangle 1">
            <a:extLst>
              <a:ext uri="{FF2B5EF4-FFF2-40B4-BE49-F238E27FC236}">
                <a16:creationId xmlns:a16="http://schemas.microsoft.com/office/drawing/2014/main" id="{74666C91-4E90-40AB-85F1-34C3D21E5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C31B6C2-1697-4470-B244-6AE56B6D56E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917" y="1733840"/>
            <a:ext cx="5544846" cy="31394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295DB53-67B7-4550-9E06-D39DE1E9BB0F}"/>
              </a:ext>
            </a:extLst>
          </p:cNvPr>
          <p:cNvSpPr txBox="1"/>
          <p:nvPr/>
        </p:nvSpPr>
        <p:spPr>
          <a:xfrm>
            <a:off x="1979720" y="5217440"/>
            <a:ext cx="81154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Diltsova</a:t>
            </a:r>
            <a:r>
              <a:rPr lang="sl-SI" b="1" dirty="0"/>
              <a:t> </a:t>
            </a:r>
            <a:r>
              <a:rPr lang="sl-SI" sz="2400" b="1" dirty="0">
                <a:solidFill>
                  <a:srgbClr val="0000CC"/>
                </a:solidFill>
                <a:latin typeface="Arial" panose="020B0604020202020204" pitchFamily="34" charset="0"/>
              </a:rPr>
              <a:t>piramida - namenjena samorefleksiji in ugotavljanju, kakšni so naši cilji in želje, ali dejansko stopamo po poti do našega cilja oziroma želji. 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17C25B94-2C26-425A-BF9F-841D181C2AA9}"/>
              </a:ext>
            </a:extLst>
          </p:cNvPr>
          <p:cNvSpPr txBox="1"/>
          <p:nvPr/>
        </p:nvSpPr>
        <p:spPr>
          <a:xfrm>
            <a:off x="798989" y="1389736"/>
            <a:ext cx="4394448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sl-SI" sz="2400" b="1" dirty="0">
                <a:solidFill>
                  <a:srgbClr val="0000CC"/>
                </a:solidFill>
                <a:latin typeface="Arial" panose="020B0604020202020204" pitchFamily="34" charset="0"/>
              </a:rPr>
              <a:t>Cilji:</a:t>
            </a:r>
          </a:p>
          <a:p>
            <a:pPr>
              <a:lnSpc>
                <a:spcPts val="1800"/>
              </a:lnSpc>
            </a:pPr>
            <a:endParaRPr lang="sl-SI" sz="2400" b="1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sl-SI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sl-SI" sz="2400" b="1" dirty="0">
                <a:solidFill>
                  <a:srgbClr val="0000CC"/>
                </a:solidFill>
                <a:latin typeface="Arial" panose="020B0604020202020204" pitchFamily="34" charset="0"/>
              </a:rPr>
              <a:t>zmožni prilagajati obnašanje, </a:t>
            </a:r>
          </a:p>
          <a:p>
            <a:pPr>
              <a:lnSpc>
                <a:spcPts val="1800"/>
              </a:lnSpc>
            </a:pPr>
            <a:r>
              <a:rPr lang="sl-SI" sz="2400" b="1" dirty="0">
                <a:solidFill>
                  <a:srgbClr val="0000CC"/>
                </a:solidFill>
                <a:latin typeface="Arial" panose="020B0604020202020204" pitchFamily="34" charset="0"/>
              </a:rPr>
              <a:t>- snovanje in doseganje vizij in ciljev,</a:t>
            </a:r>
          </a:p>
          <a:p>
            <a:pPr>
              <a:lnSpc>
                <a:spcPts val="1800"/>
              </a:lnSpc>
            </a:pPr>
            <a:r>
              <a:rPr lang="sl-SI" sz="2400" b="1" dirty="0">
                <a:solidFill>
                  <a:srgbClr val="0000CC"/>
                </a:solidFill>
                <a:latin typeface="Arial" panose="020B0604020202020204" pitchFamily="34" charset="0"/>
              </a:rPr>
              <a:t>- spodbuja osebni razvoj, </a:t>
            </a:r>
          </a:p>
          <a:p>
            <a:pPr>
              <a:lnSpc>
                <a:spcPts val="1800"/>
              </a:lnSpc>
            </a:pPr>
            <a:r>
              <a:rPr lang="sl-SI" sz="2400" b="1" dirty="0">
                <a:solidFill>
                  <a:srgbClr val="0000CC"/>
                </a:solidFill>
                <a:latin typeface="Arial" panose="020B0604020202020204" pitchFamily="34" charset="0"/>
              </a:rPr>
              <a:t>- razvoj kompetenc,  </a:t>
            </a:r>
          </a:p>
          <a:p>
            <a:pPr>
              <a:lnSpc>
                <a:spcPts val="1800"/>
              </a:lnSpc>
            </a:pPr>
            <a:r>
              <a:rPr lang="sl-SI" sz="2400" b="1" dirty="0">
                <a:solidFill>
                  <a:srgbClr val="0000CC"/>
                </a:solidFill>
                <a:latin typeface="Arial" panose="020B0604020202020204" pitchFamily="34" charset="0"/>
              </a:rPr>
              <a:t>- razvoj lastnih sposobnosti, </a:t>
            </a:r>
          </a:p>
          <a:p>
            <a:pPr>
              <a:lnSpc>
                <a:spcPts val="1800"/>
              </a:lnSpc>
            </a:pPr>
            <a:r>
              <a:rPr lang="sl-SI" sz="2400" b="1" dirty="0">
                <a:solidFill>
                  <a:srgbClr val="0000CC"/>
                </a:solidFill>
                <a:latin typeface="Arial" panose="020B0604020202020204" pitchFamily="34" charset="0"/>
              </a:rPr>
              <a:t>- spodbuja izobraževanje, </a:t>
            </a:r>
          </a:p>
          <a:p>
            <a:pPr>
              <a:lnSpc>
                <a:spcPts val="1800"/>
              </a:lnSpc>
            </a:pPr>
            <a:r>
              <a:rPr lang="sl-SI" sz="2400" b="1" dirty="0">
                <a:solidFill>
                  <a:srgbClr val="0000CC"/>
                </a:solidFill>
                <a:latin typeface="Arial" panose="020B0604020202020204" pitchFamily="34" charset="0"/>
              </a:rPr>
              <a:t>- zbudi naše notranje talente, </a:t>
            </a:r>
          </a:p>
          <a:p>
            <a:r>
              <a:rPr lang="sl-SI" sz="2400" b="1" dirty="0">
                <a:solidFill>
                  <a:srgbClr val="0000CC"/>
                </a:solidFill>
                <a:latin typeface="Arial" panose="020B0604020202020204" pitchFamily="34" charset="0"/>
              </a:rPr>
              <a:t>- motiviranje.</a:t>
            </a:r>
          </a:p>
        </p:txBody>
      </p:sp>
    </p:spTree>
    <p:extLst>
      <p:ext uri="{BB962C8B-B14F-4D97-AF65-F5344CB8AC3E}">
        <p14:creationId xmlns:p14="http://schemas.microsoft.com/office/powerpoint/2010/main" val="1068589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1">
            <a:extLst>
              <a:ext uri="{FF2B5EF4-FFF2-40B4-BE49-F238E27FC236}">
                <a16:creationId xmlns:a16="http://schemas.microsoft.com/office/drawing/2014/main" id="{8A4DFA21-1BDC-4696-928A-D7B5637CD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7363" y="0"/>
            <a:ext cx="9065352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nb-NO" altLang="sl-SI" sz="1800" dirty="0">
                <a:solidFill>
                  <a:srgbClr val="0000CC"/>
                </a:solidFill>
              </a:rPr>
              <a:t> </a:t>
            </a:r>
            <a:endParaRPr lang="sl-SI" altLang="sl-SI" sz="1800" dirty="0">
              <a:solidFill>
                <a:srgbClr val="330066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3200" dirty="0">
                <a:solidFill>
                  <a:srgbClr val="0000CC"/>
                </a:solidFill>
                <a:latin typeface="Arial" panose="020B0604020202020204" pitchFamily="34" charset="0"/>
              </a:rPr>
              <a:t>SPREMEMBA ZEMLJEVIDA</a:t>
            </a:r>
            <a:endParaRPr lang="sl-SI" altLang="sl-SI" sz="32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sl-SI" altLang="sl-SI" sz="2400" b="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pl-PL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Ljudje imamo svoj »zemljevid«. 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pl-PL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Naša percepcija realnosti - projekcija notranjega stanja (misli in občutki). 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pl-PL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Vsak človek ima svoj zemljevid - razlikuje od dejanskega stanja. 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pl-PL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Vsakdo zaznava svet na svoj edinstven način in izhaja iz svojega »zemljevida« oz. modela sveta. 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pl-PL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Vsakdo ima pravico do svojega mnenja, saj izhaja iz njegovih </a:t>
            </a:r>
            <a:r>
              <a:rPr lang="pl-PL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vrednot </a:t>
            </a:r>
            <a:r>
              <a:rPr lang="pl-PL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in </a:t>
            </a:r>
            <a:r>
              <a:rPr lang="pl-PL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izkušenj</a:t>
            </a:r>
            <a:r>
              <a:rPr lang="pl-PL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, pa čeprav se ne strinjamo z njihovo interpretacijo realnosti, moramo spoštovati </a:t>
            </a:r>
            <a:r>
              <a:rPr lang="pl-PL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sogovornikov model sveta. 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pl-PL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Razumevati začnemo, ko pogledamo življenje iz perspektive druge osebe </a:t>
            </a:r>
            <a:r>
              <a:rPr lang="pl-PL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(empatija)</a:t>
            </a:r>
            <a:endParaRPr lang="sl-SI" altLang="sl-SI" sz="1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75107" name="Rectangle 1">
            <a:extLst>
              <a:ext uri="{FF2B5EF4-FFF2-40B4-BE49-F238E27FC236}">
                <a16:creationId xmlns:a16="http://schemas.microsoft.com/office/drawing/2014/main" id="{0469FAD6-EBCD-4913-8ACC-994CE27FE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677E254-6B37-4896-9AEE-8B0245248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747" y="2219418"/>
            <a:ext cx="2095130" cy="30095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1">
            <a:extLst>
              <a:ext uri="{FF2B5EF4-FFF2-40B4-BE49-F238E27FC236}">
                <a16:creationId xmlns:a16="http://schemas.microsoft.com/office/drawing/2014/main" id="{8A4DFA21-1BDC-4696-928A-D7B5637CD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7363" y="0"/>
            <a:ext cx="9065352" cy="717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nb-NO" altLang="sl-SI" sz="1800" dirty="0">
                <a:solidFill>
                  <a:srgbClr val="0000CC"/>
                </a:solidFill>
              </a:rPr>
              <a:t> </a:t>
            </a:r>
            <a:endParaRPr lang="sl-SI" altLang="sl-SI" sz="1800" dirty="0">
              <a:solidFill>
                <a:srgbClr val="330066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3200" dirty="0">
                <a:solidFill>
                  <a:srgbClr val="0000CC"/>
                </a:solidFill>
                <a:latin typeface="Arial" panose="020B0604020202020204" pitchFamily="34" charset="0"/>
              </a:rPr>
              <a:t>SPREMEMBA ZEMLJEVIDA - PREOKVIRJANJE</a:t>
            </a:r>
            <a:endParaRPr lang="sl-SI" altLang="sl-SI" sz="32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sl-SI" altLang="sl-SI" sz="2400" b="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it-IT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Ni </a:t>
            </a:r>
            <a:r>
              <a:rPr lang="sl-SI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neuspehov</a:t>
            </a:r>
            <a:r>
              <a:rPr lang="it-IT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 so le </a:t>
            </a:r>
            <a:r>
              <a:rPr lang="sl-SI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povratne</a:t>
            </a:r>
            <a:r>
              <a:rPr lang="it-IT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sl-SI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informacije</a:t>
            </a:r>
            <a:r>
              <a:rPr lang="it-IT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endParaRPr lang="sl-SI" altLang="sl-SI" sz="2400" b="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sl-SI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Če pri nečem ne uspemo, ne smemo obupati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sl-SI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Svoje misli moramo usmeriti v rešitve, ne pa v težave in neuspeh.  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sl-SI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Ugotoviti moramo, kaj ni delovalo, kaj smo se od tega naučili in kaj lahko naredimo drugače in boljše. 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sl-SI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Imeti izbiro je bolje kot ne imeti izbire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Cilji: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sl-SI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sprememba vedenja,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sl-SI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sprememba čustvenih odzivov,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sl-SI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spreminjamo pomen (konstruktivnost),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sl-SI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boljša komunikacija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sl-SI" altLang="sl-SI" sz="2400" b="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75107" name="Rectangle 1">
            <a:extLst>
              <a:ext uri="{FF2B5EF4-FFF2-40B4-BE49-F238E27FC236}">
                <a16:creationId xmlns:a16="http://schemas.microsoft.com/office/drawing/2014/main" id="{0469FAD6-EBCD-4913-8ACC-994CE27FE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4916AC9-8CF2-40D8-8113-01CFCEBA5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4445" y="823680"/>
            <a:ext cx="2273259" cy="213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52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1">
            <a:extLst>
              <a:ext uri="{FF2B5EF4-FFF2-40B4-BE49-F238E27FC236}">
                <a16:creationId xmlns:a16="http://schemas.microsoft.com/office/drawing/2014/main" id="{8A4DFA21-1BDC-4696-928A-D7B5637CD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7363" y="0"/>
            <a:ext cx="9065352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nb-NO" altLang="sl-SI" sz="1800" dirty="0">
                <a:solidFill>
                  <a:srgbClr val="0000CC"/>
                </a:solidFill>
              </a:rPr>
              <a:t> </a:t>
            </a:r>
            <a:endParaRPr lang="sl-SI" altLang="sl-SI" sz="1800" dirty="0">
              <a:solidFill>
                <a:srgbClr val="330066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3200" dirty="0">
                <a:solidFill>
                  <a:srgbClr val="0000CC"/>
                </a:solidFill>
                <a:latin typeface="Arial" panose="020B0604020202020204" pitchFamily="34" charset="0"/>
              </a:rPr>
              <a:t>SPREMEMBA ZEMLJEVIDA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32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sl-SI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Lahko </a:t>
            </a:r>
            <a:r>
              <a:rPr lang="sl-SI" altLang="sl-SI" sz="2400" b="0" dirty="0">
                <a:solidFill>
                  <a:srgbClr val="FF0000"/>
                </a:solidFill>
                <a:latin typeface="Arial" panose="020B0604020202020204" pitchFamily="34" charset="0"/>
              </a:rPr>
              <a:t>primerjamo z učenjem vožnje kolesa </a:t>
            </a:r>
            <a:r>
              <a:rPr lang="sl-SI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lahko po prvem poizkusu in padcu, usmerimo misli v neuspeh in rečemo, da nismo uspešni, ne znamo, ne zmoremo in da to ni za nas ali pa usmerimo svoje misli in fokus na to kaj želimo doseči – voziti samostojno kolo. 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sl-SI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Potrebna je dobra vaja in usmerjenost v cilj. 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sl-SI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Ko je Tomas </a:t>
            </a:r>
            <a:r>
              <a:rPr lang="sl-SI" altLang="sl-SI" sz="2400" b="0" dirty="0" err="1">
                <a:solidFill>
                  <a:srgbClr val="0000CC"/>
                </a:solidFill>
                <a:latin typeface="Arial" panose="020B0604020202020204" pitchFamily="34" charset="0"/>
              </a:rPr>
              <a:t>Alva</a:t>
            </a:r>
            <a:r>
              <a:rPr lang="sl-SI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 Edison izumil žarnico in je povedal da je bil 10.000 krat neuspešen pri preizkusu, so ga vprašali ali se počuti neuspešnega. Odgovoril je: »Ne počutim se neuspešen. Našel sem samo 10.000 načinov kako to ne deluje.«  </a:t>
            </a:r>
            <a:endParaRPr lang="sl-SI" altLang="sl-SI" sz="1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75107" name="Rectangle 1">
            <a:extLst>
              <a:ext uri="{FF2B5EF4-FFF2-40B4-BE49-F238E27FC236}">
                <a16:creationId xmlns:a16="http://schemas.microsoft.com/office/drawing/2014/main" id="{0469FAD6-EBCD-4913-8ACC-994CE27FE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D8E8FBC-7478-4B90-A6A5-B1C5E5C7499B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0127387" y="568325"/>
            <a:ext cx="1714500" cy="178117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4EF67C0C-B0EF-40AD-A0E6-BBB02478B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326" y="5308999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74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">
            <a:extLst>
              <a:ext uri="{FF2B5EF4-FFF2-40B4-BE49-F238E27FC236}">
                <a16:creationId xmlns:a16="http://schemas.microsoft.com/office/drawing/2014/main" id="{E8CD7983-A2AF-4484-AA98-FCE8A9167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2565400"/>
            <a:ext cx="71993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5FFA1A57-DE78-4314-AA17-CE5B8C2DC2E4}"/>
              </a:ext>
            </a:extLst>
          </p:cNvPr>
          <p:cNvSpPr/>
          <p:nvPr/>
        </p:nvSpPr>
        <p:spPr>
          <a:xfrm>
            <a:off x="905522" y="620713"/>
            <a:ext cx="9294167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3600" b="1" dirty="0">
                <a:solidFill>
                  <a:srgbClr val="FF0000"/>
                </a:solidFill>
                <a:latin typeface="Arial" charset="0"/>
              </a:rPr>
              <a:t>ZAZNAVNI POLOŽAJI – SWISH METODA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b="1" i="1" dirty="0">
              <a:solidFill>
                <a:srgbClr val="0000CC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b="1" i="1" dirty="0">
              <a:solidFill>
                <a:srgbClr val="0000CC"/>
              </a:solidFill>
              <a:latin typeface="Arial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b="1" i="1" dirty="0">
                <a:solidFill>
                  <a:srgbClr val="0000CC"/>
                </a:solidFill>
                <a:latin typeface="Arial" charset="0"/>
              </a:rPr>
              <a:t>Zaznavni položaji nam omogočajo, da si izbrano situacijo ogledamo iz različnih zornih kotov. 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b="1" i="1" dirty="0">
                <a:solidFill>
                  <a:srgbClr val="0000CC"/>
                </a:solidFill>
                <a:latin typeface="Arial" charset="0"/>
              </a:rPr>
              <a:t>S takšnim načinom pridobimo </a:t>
            </a:r>
            <a:r>
              <a:rPr lang="sl-SI" sz="2000" b="1" i="1" dirty="0">
                <a:solidFill>
                  <a:srgbClr val="FF0000"/>
                </a:solidFill>
                <a:latin typeface="Arial" charset="0"/>
              </a:rPr>
              <a:t>fleksibilnost na področju razmišljanja </a:t>
            </a:r>
            <a:r>
              <a:rPr lang="sl-SI" sz="2000" b="1" i="1" dirty="0">
                <a:solidFill>
                  <a:srgbClr val="0000CC"/>
                </a:solidFill>
                <a:latin typeface="Arial" charset="0"/>
              </a:rPr>
              <a:t>in dojemanja situacije, izboljšamo svoje razumevanje drugih in 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b="1" i="1" dirty="0">
                <a:solidFill>
                  <a:srgbClr val="0000CC"/>
                </a:solidFill>
                <a:latin typeface="Arial" charset="0"/>
              </a:rPr>
              <a:t>pridobimo dodatno izbiro glede svojih čustvenih in praktičnih odzivov. 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b="1" i="1" dirty="0">
                <a:solidFill>
                  <a:srgbClr val="0000CC"/>
                </a:solidFill>
                <a:latin typeface="Arial" charset="0"/>
              </a:rPr>
              <a:t>Gledanje na stvari iz </a:t>
            </a:r>
            <a:r>
              <a:rPr lang="sl-SI" sz="2000" b="1" i="1" dirty="0">
                <a:solidFill>
                  <a:srgbClr val="FF0000"/>
                </a:solidFill>
                <a:latin typeface="Arial" charset="0"/>
              </a:rPr>
              <a:t>različnih perspektiv</a:t>
            </a:r>
            <a:r>
              <a:rPr lang="sl-SI" sz="2000" b="1" i="1" dirty="0">
                <a:solidFill>
                  <a:srgbClr val="0000CC"/>
                </a:solidFill>
                <a:latin typeface="Arial" charset="0"/>
              </a:rPr>
              <a:t>, daje večjo širino in večje razumevanje o obravnavani situaciji.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b="1" i="1" dirty="0">
              <a:solidFill>
                <a:srgbClr val="0000CC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b="1" i="1" dirty="0">
              <a:solidFill>
                <a:srgbClr val="0000CC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i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D1368CE-BD45-4656-86E6-560C8223689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38417"/>
            <a:ext cx="3697272" cy="271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75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">
            <a:extLst>
              <a:ext uri="{FF2B5EF4-FFF2-40B4-BE49-F238E27FC236}">
                <a16:creationId xmlns:a16="http://schemas.microsoft.com/office/drawing/2014/main" id="{E8CD7983-A2AF-4484-AA98-FCE8A9167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2565400"/>
            <a:ext cx="71993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5FFA1A57-DE78-4314-AA17-CE5B8C2DC2E4}"/>
              </a:ext>
            </a:extLst>
          </p:cNvPr>
          <p:cNvSpPr/>
          <p:nvPr/>
        </p:nvSpPr>
        <p:spPr>
          <a:xfrm>
            <a:off x="2208214" y="620713"/>
            <a:ext cx="777028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3600" b="1" dirty="0">
                <a:solidFill>
                  <a:srgbClr val="FF0000"/>
                </a:solidFill>
                <a:latin typeface="Arial" charset="0"/>
              </a:rPr>
              <a:t>ZAZNAVNI POLOŽAJI – SWISH METODA</a:t>
            </a: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000" b="1" dirty="0">
                <a:solidFill>
                  <a:srgbClr val="0000CC"/>
                </a:solidFill>
                <a:latin typeface="Arial" charset="0"/>
              </a:rPr>
              <a:t>Zaznavni položaji so zelo uporabna tehnika pri mediaciji, pri pogajalskih procesih, pri odločanju, pri odpravljanju negativnih čustev, pri razreševanju konfliktnih situacij</a:t>
            </a:r>
            <a:r>
              <a:rPr lang="sl-SI" b="1" dirty="0">
                <a:solidFill>
                  <a:srgbClr val="0000CC"/>
                </a:solidFill>
                <a:latin typeface="Arial" charset="0"/>
              </a:rPr>
              <a:t>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b="1" dirty="0">
              <a:solidFill>
                <a:srgbClr val="0000CC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2400" b="1" i="1" dirty="0">
                <a:solidFill>
                  <a:srgbClr val="0000CC"/>
                </a:solidFill>
                <a:latin typeface="Arial" charset="0"/>
              </a:rPr>
              <a:t>ODKRIVANJE NAJLJUBŠEGA ZAZNAVNEGA POLOŽAJA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b="1" i="1" dirty="0">
              <a:solidFill>
                <a:srgbClr val="0000CC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2400" b="1" i="1" dirty="0">
                <a:solidFill>
                  <a:srgbClr val="FF0000"/>
                </a:solidFill>
                <a:latin typeface="Arial" charset="0"/>
              </a:rPr>
              <a:t>1.	Spomni se nekega določenega dogodka, ko si začutil moč (K+)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sz="2400" b="1" i="1" dirty="0">
              <a:solidFill>
                <a:srgbClr val="0000CC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2400" b="1" i="1" dirty="0">
                <a:solidFill>
                  <a:srgbClr val="0000CC"/>
                </a:solidFill>
                <a:latin typeface="Arial" charset="0"/>
              </a:rPr>
              <a:t>a)	Ali vidiš ta dogodek skozi svoje oči?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Tx/>
              <a:buAutoNum type="alphaLcParenR" startAt="2"/>
              <a:defRPr/>
            </a:pPr>
            <a:r>
              <a:rPr lang="sl-SI" sz="2400" b="1" i="1" dirty="0">
                <a:solidFill>
                  <a:srgbClr val="0000CC"/>
                </a:solidFill>
                <a:latin typeface="Arial" charset="0"/>
              </a:rPr>
              <a:t>        Ali vidiš ta dogodek na filmu, v katerem tudi ti nastopaš kot  igralec?</a:t>
            </a:r>
            <a:endParaRPr lang="sl-SI" b="1" i="1" dirty="0">
              <a:solidFill>
                <a:srgbClr val="0000CC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i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71012" name="Picture 3">
            <a:extLst>
              <a:ext uri="{FF2B5EF4-FFF2-40B4-BE49-F238E27FC236}">
                <a16:creationId xmlns:a16="http://schemas.microsoft.com/office/drawing/2014/main" id="{61B3EC16-6C54-4AE1-9830-C25C00492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935" y="195419"/>
            <a:ext cx="2398712" cy="158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1">
            <a:extLst>
              <a:ext uri="{FF2B5EF4-FFF2-40B4-BE49-F238E27FC236}">
                <a16:creationId xmlns:a16="http://schemas.microsoft.com/office/drawing/2014/main" id="{0F2C3D61-16F8-47AE-94AB-6540CDB14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2565400"/>
            <a:ext cx="71993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8115" name="Pravokotnik 2">
            <a:extLst>
              <a:ext uri="{FF2B5EF4-FFF2-40B4-BE49-F238E27FC236}">
                <a16:creationId xmlns:a16="http://schemas.microsoft.com/office/drawing/2014/main" id="{680ABAC9-2286-43DD-A6E8-AA7612AD6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0730" y="1196975"/>
            <a:ext cx="8622083" cy="54476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altLang="sl-SI" sz="2400" b="1" dirty="0">
                <a:solidFill>
                  <a:srgbClr val="FF0000"/>
                </a:solidFill>
                <a:latin typeface="Arial" charset="0"/>
              </a:rPr>
              <a:t>2. Spomni se dogodka, ko si začutil užaljenost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altLang="sl-SI" sz="2400" b="1" dirty="0">
                <a:solidFill>
                  <a:srgbClr val="FF0000"/>
                </a:solidFill>
                <a:latin typeface="Arial" charset="0"/>
              </a:rPr>
              <a:t>    (K-):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 sz="2400" b="1" dirty="0">
              <a:solidFill>
                <a:srgbClr val="0000CC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2400" b="1" i="1" dirty="0">
                <a:solidFill>
                  <a:srgbClr val="0000CC"/>
                </a:solidFill>
                <a:latin typeface="Arial" charset="0"/>
              </a:rPr>
              <a:t>a)	Ali vidiš ta dogodek skozi svoje oči?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Tx/>
              <a:buAutoNum type="alphaLcParenR" startAt="2"/>
              <a:defRPr/>
            </a:pPr>
            <a:r>
              <a:rPr lang="sl-SI" sz="2400" b="1" i="1" dirty="0">
                <a:solidFill>
                  <a:srgbClr val="0000CC"/>
                </a:solidFill>
                <a:latin typeface="Arial" charset="0"/>
              </a:rPr>
              <a:t>        Ali vidiš ta dogodek na filmu, v katerem tudi ti nastopaš kot  igralec?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sz="2400" b="1" i="1" dirty="0">
              <a:solidFill>
                <a:srgbClr val="0000CC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2400" b="1" i="1" dirty="0">
                <a:solidFill>
                  <a:srgbClr val="0000CC"/>
                </a:solidFill>
                <a:latin typeface="Arial" charset="0"/>
              </a:rPr>
              <a:t>Cilj: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400" b="1" i="1" dirty="0">
                <a:solidFill>
                  <a:srgbClr val="0000CC"/>
                </a:solidFill>
                <a:latin typeface="Arial" charset="0"/>
              </a:rPr>
              <a:t>spremljanje sogovornika,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400" b="1" i="1" dirty="0">
                <a:solidFill>
                  <a:srgbClr val="0000CC"/>
                </a:solidFill>
                <a:latin typeface="Arial" charset="0"/>
              </a:rPr>
              <a:t>dobra komunikacija,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l-SI" sz="2400" b="1" i="1" dirty="0">
                <a:solidFill>
                  <a:srgbClr val="0000CC"/>
                </a:solidFill>
                <a:latin typeface="Arial" charset="0"/>
              </a:rPr>
              <a:t>vplivanje na sogovornika.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Tx/>
              <a:buAutoNum type="alphaLcParenR" startAt="2"/>
              <a:defRPr/>
            </a:pPr>
            <a:endParaRPr lang="sl-SI" sz="2400" b="1" i="1" dirty="0">
              <a:solidFill>
                <a:srgbClr val="0000CC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 sz="2400" b="1" dirty="0">
              <a:solidFill>
                <a:srgbClr val="0000CC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 b="1" dirty="0">
              <a:solidFill>
                <a:srgbClr val="000000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72036" name="Picture 1">
            <a:extLst>
              <a:ext uri="{FF2B5EF4-FFF2-40B4-BE49-F238E27FC236}">
                <a16:creationId xmlns:a16="http://schemas.microsoft.com/office/drawing/2014/main" id="{36FCB2E7-4CFF-424E-921F-8E30580E8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13" y="3652126"/>
            <a:ext cx="3352800" cy="213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C19D14CF-7F81-4366-8967-6D6B5F602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246" y="101086"/>
            <a:ext cx="9339881" cy="9632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1">
            <a:extLst>
              <a:ext uri="{FF2B5EF4-FFF2-40B4-BE49-F238E27FC236}">
                <a16:creationId xmlns:a16="http://schemas.microsoft.com/office/drawing/2014/main" id="{C407BD58-97F6-43BC-A241-9B646DD2C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9" y="1412875"/>
            <a:ext cx="68421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sl-SI" altLang="sl-SI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KAKO REČI NE?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sl-SI" altLang="sl-SI" sz="18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sl-SI" altLang="sl-SI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Kako reči ne - </a:t>
            </a:r>
            <a:r>
              <a:rPr kumimoji="0" lang="nb-NO" altLang="sl-SI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VRNITVENO SPOROČILO</a:t>
            </a:r>
            <a:r>
              <a:rPr kumimoji="0" lang="sl-SI" altLang="sl-SI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v obliki sendviča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sl-SI" altLang="sl-SI" sz="24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2579" name="Rectangle 1">
            <a:extLst>
              <a:ext uri="{FF2B5EF4-FFF2-40B4-BE49-F238E27FC236}">
                <a16:creationId xmlns:a16="http://schemas.microsoft.com/office/drawing/2014/main" id="{19933327-126A-4CEF-9761-C1C1D4DCE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sl-SI" altLang="sl-SI" sz="2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sl-SI" altLang="sl-SI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sl-SI" altLang="sl-S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sl-SI" altLang="sl-S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52580" name="Picture 4">
            <a:extLst>
              <a:ext uri="{FF2B5EF4-FFF2-40B4-BE49-F238E27FC236}">
                <a16:creationId xmlns:a16="http://schemas.microsoft.com/office/drawing/2014/main" id="{3D4DEF34-6293-4FEA-9D5F-A9EC6ACB3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3644901"/>
            <a:ext cx="3141662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1">
            <a:extLst>
              <a:ext uri="{FF2B5EF4-FFF2-40B4-BE49-F238E27FC236}">
                <a16:creationId xmlns:a16="http://schemas.microsoft.com/office/drawing/2014/main" id="{8A4DFA21-1BDC-4696-928A-D7B5637CD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7363" y="0"/>
            <a:ext cx="9800948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nb-NO" alt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sl-SI" altLang="sl-SI" sz="1800" b="1" i="0" u="none" strike="noStrike" kern="1200" cap="none" spc="0" normalizeH="0" baseline="0" noProof="0" dirty="0">
              <a:ln>
                <a:noFill/>
              </a:ln>
              <a:solidFill>
                <a:srgbClr val="33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sl-SI" altLang="sl-SI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pl-PL" altLang="sl-SI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SPREMEMBA ZEMLJEVIDA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sl-SI" altLang="sl-SI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 vsakim človekovim vedenjem se skriva </a:t>
            </a: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pozitiven namen, </a:t>
            </a: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četudi je dejanje, ki ga človek stori vse prej kot pozitivno.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Ljudje se </a:t>
            </a: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različno odzovemo </a:t>
            </a: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določeni situaciji.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 je odvisno od naših izkušenj, vrednot, prepričanj in čustvenih stanj.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Ljudje delajo najbolje, kar zmorejo, glede na vire, ki so jim v danem trenutku na voljo.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 kar počnemo in naša dejanja so v danem trenutku naša </a:t>
            </a: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najboljša izbira.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0" lang="sl-SI" altLang="sl-SI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5107" name="Rectangle 1">
            <a:extLst>
              <a:ext uri="{FF2B5EF4-FFF2-40B4-BE49-F238E27FC236}">
                <a16:creationId xmlns:a16="http://schemas.microsoft.com/office/drawing/2014/main" id="{0469FAD6-EBCD-4913-8ACC-994CE27FE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sl-SI" altLang="sl-SI" sz="2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sl-SI" altLang="sl-SI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sl-SI" altLang="sl-S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sl-SI" altLang="sl-S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B4CC52F-AEF9-486C-A074-3E4E9B941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772" y="4686300"/>
            <a:ext cx="32861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6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">
            <a:extLst>
              <a:ext uri="{FF2B5EF4-FFF2-40B4-BE49-F238E27FC236}">
                <a16:creationId xmlns:a16="http://schemas.microsoft.com/office/drawing/2014/main" id="{B387EA9D-4449-41BB-8D1F-89D2992D2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2565400"/>
            <a:ext cx="71993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3059" name="Pravokotnik 1">
            <a:extLst>
              <a:ext uri="{FF2B5EF4-FFF2-40B4-BE49-F238E27FC236}">
                <a16:creationId xmlns:a16="http://schemas.microsoft.com/office/drawing/2014/main" id="{5FB3AC3B-7DAE-4797-9EE2-D029B008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1774" y="243381"/>
            <a:ext cx="64173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3600" dirty="0">
                <a:solidFill>
                  <a:srgbClr val="FF0000"/>
                </a:solidFill>
                <a:latin typeface="Arial" panose="020B0604020202020204" pitchFamily="34" charset="0"/>
              </a:rPr>
              <a:t>SWISH METODA - </a:t>
            </a:r>
            <a:r>
              <a:rPr lang="en-US" altLang="sl-SI" sz="3600" dirty="0">
                <a:solidFill>
                  <a:srgbClr val="FF0000"/>
                </a:solidFill>
                <a:latin typeface="Arial" panose="020B0604020202020204" pitchFamily="34" charset="0"/>
              </a:rPr>
              <a:t>VAJA</a:t>
            </a:r>
            <a:endParaRPr lang="sl-SI" altLang="sl-SI" sz="36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 dirty="0">
                <a:solidFill>
                  <a:srgbClr val="0000CC"/>
                </a:solidFill>
                <a:latin typeface="Arial" panose="020B0604020202020204" pitchFamily="34" charset="0"/>
              </a:rPr>
              <a:t> </a:t>
            </a:r>
            <a:endParaRPr lang="sl-SI" altLang="sl-SI" sz="1800" b="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 dirty="0">
                <a:solidFill>
                  <a:srgbClr val="0000CC"/>
                </a:solidFill>
                <a:latin typeface="Arial" panose="020B0604020202020204" pitchFamily="34" charset="0"/>
              </a:rPr>
              <a:t> </a:t>
            </a:r>
            <a:endParaRPr lang="sl-SI" altLang="sl-SI" sz="1800" b="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73060" name="Picture 2">
            <a:extLst>
              <a:ext uri="{FF2B5EF4-FFF2-40B4-BE49-F238E27FC236}">
                <a16:creationId xmlns:a16="http://schemas.microsoft.com/office/drawing/2014/main" id="{2DD41B3C-B916-4200-8535-12F5073E8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38" y="3329126"/>
            <a:ext cx="6419927" cy="319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262F673-3D57-4ADD-B959-CDD98AF499E1}"/>
              </a:ext>
            </a:extLst>
          </p:cNvPr>
          <p:cNvSpPr txBox="1"/>
          <p:nvPr/>
        </p:nvSpPr>
        <p:spPr>
          <a:xfrm>
            <a:off x="861134" y="1016493"/>
            <a:ext cx="996074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2400" b="1" dirty="0">
                <a:solidFill>
                  <a:srgbClr val="0000CC"/>
                </a:solidFill>
                <a:latin typeface="Arial" panose="020B0604020202020204" pitchFamily="34" charset="0"/>
              </a:rPr>
              <a:t>Zaznavni položaji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lang="sl-SI" sz="2400" b="1" dirty="0">
                <a:solidFill>
                  <a:srgbClr val="0000CC"/>
                </a:solidFill>
                <a:latin typeface="Arial" panose="020B0604020202020204" pitchFamily="34" charset="0"/>
              </a:rPr>
              <a:t>Asociacija / </a:t>
            </a:r>
            <a:r>
              <a:rPr lang="sl-SI" sz="2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vživetost</a:t>
            </a:r>
            <a:r>
              <a:rPr lang="sl-SI" sz="2400" b="1" dirty="0">
                <a:solidFill>
                  <a:srgbClr val="0000CC"/>
                </a:solidFill>
                <a:latin typeface="Arial" panose="020B0604020202020204" pitchFamily="34" charset="0"/>
              </a:rPr>
              <a:t> - lasten pogled na situacijo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lang="sl-SI" sz="2400" b="1" dirty="0">
                <a:solidFill>
                  <a:srgbClr val="0000CC"/>
                </a:solidFill>
                <a:latin typeface="Arial" panose="020B0604020202020204" pitchFamily="34" charset="0"/>
              </a:rPr>
              <a:t>Empatija / </a:t>
            </a:r>
            <a:r>
              <a:rPr lang="sl-SI" sz="2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vživetost</a:t>
            </a:r>
            <a:r>
              <a:rPr lang="sl-SI" sz="2400" b="1" dirty="0">
                <a:solidFill>
                  <a:srgbClr val="0000CC"/>
                </a:solidFill>
                <a:latin typeface="Arial" panose="020B0604020202020204" pitchFamily="34" charset="0"/>
              </a:rPr>
              <a:t> v drugega - vživeti se v drugo osebo ali več drugih oseb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lang="sl-SI" sz="2400" b="1" dirty="0">
                <a:solidFill>
                  <a:srgbClr val="0000CC"/>
                </a:solidFill>
                <a:latin typeface="Arial" panose="020B0604020202020204" pitchFamily="34" charset="0"/>
              </a:rPr>
              <a:t>Disociacija / opazovanje - opazovati kot neodvisen zunanji opazovalec, brez čustvene vpletenosti in objektiven pogled na celotno situacijo. 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endParaRPr lang="sl-SI" sz="24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">
            <a:extLst>
              <a:ext uri="{FF2B5EF4-FFF2-40B4-BE49-F238E27FC236}">
                <a16:creationId xmlns:a16="http://schemas.microsoft.com/office/drawing/2014/main" id="{B387EA9D-4449-41BB-8D1F-89D2992D2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2565400"/>
            <a:ext cx="71993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3059" name="Pravokotnik 1">
            <a:extLst>
              <a:ext uri="{FF2B5EF4-FFF2-40B4-BE49-F238E27FC236}">
                <a16:creationId xmlns:a16="http://schemas.microsoft.com/office/drawing/2014/main" id="{5FB3AC3B-7DAE-4797-9EE2-D029B008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9" y="836613"/>
            <a:ext cx="6626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3600">
                <a:solidFill>
                  <a:srgbClr val="FF0000"/>
                </a:solidFill>
                <a:latin typeface="Arial" panose="020B0604020202020204" pitchFamily="34" charset="0"/>
              </a:rPr>
              <a:t>SWISH METODA - </a:t>
            </a:r>
            <a:r>
              <a:rPr lang="en-US" altLang="sl-SI" sz="3600">
                <a:solidFill>
                  <a:srgbClr val="FF0000"/>
                </a:solidFill>
                <a:latin typeface="Arial" panose="020B0604020202020204" pitchFamily="34" charset="0"/>
              </a:rPr>
              <a:t>VAJA</a:t>
            </a:r>
            <a:endParaRPr lang="sl-SI" altLang="sl-SI" sz="36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>
                <a:solidFill>
                  <a:srgbClr val="0000CC"/>
                </a:solidFill>
                <a:latin typeface="Arial" panose="020B0604020202020204" pitchFamily="34" charset="0"/>
              </a:rPr>
              <a:t> </a:t>
            </a:r>
            <a:endParaRPr lang="sl-SI" altLang="sl-SI" sz="1800" b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>
                <a:solidFill>
                  <a:srgbClr val="0000CC"/>
                </a:solidFill>
                <a:latin typeface="Arial" panose="020B0604020202020204" pitchFamily="34" charset="0"/>
              </a:rPr>
              <a:t> </a:t>
            </a:r>
            <a:endParaRPr lang="sl-SI" altLang="sl-SI" sz="1800" b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A210874-D3BB-4699-9FB1-1B0BD6F59994}"/>
              </a:ext>
            </a:extLst>
          </p:cNvPr>
          <p:cNvSpPr txBox="1"/>
          <p:nvPr/>
        </p:nvSpPr>
        <p:spPr>
          <a:xfrm>
            <a:off x="1942468" y="1766657"/>
            <a:ext cx="719931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Pomen komunikacije je v odzivu, ki ga dobiš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Sogovorci se ne odzivajo na tisto, kar smo povedali, temveč na tisto, </a:t>
            </a:r>
            <a:r>
              <a:rPr lang="sl-SI" sz="2400" dirty="0">
                <a:solidFill>
                  <a:srgbClr val="FF0000"/>
                </a:solidFill>
                <a:latin typeface="Arial" panose="020B0604020202020204" pitchFamily="34" charset="0"/>
              </a:rPr>
              <a:t>kar so oni slišali. 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V komunikaciji nam odzivi sogovornikov nudijo priložnost, da svojo komunikacijo po potrebi prilagodimo. 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Neuspeh v komunikaciji je posledica pomanjkanja dobrega stika. 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Če v komunikaciji </a:t>
            </a:r>
            <a:r>
              <a:rPr lang="sl-SI" sz="2400" dirty="0">
                <a:solidFill>
                  <a:srgbClr val="FF0000"/>
                </a:solidFill>
                <a:latin typeface="Arial" panose="020B0604020202020204" pitchFamily="34" charset="0"/>
              </a:rPr>
              <a:t>vzpostavimo dober stik, </a:t>
            </a:r>
            <a:r>
              <a:rPr 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lahko vplivamo na sogovornika, vplivamo lahko tudi na </a:t>
            </a:r>
            <a:r>
              <a:rPr lang="sl-SI" sz="2400" dirty="0">
                <a:solidFill>
                  <a:srgbClr val="FF0000"/>
                </a:solidFill>
                <a:latin typeface="Arial" panose="020B0604020202020204" pitchFamily="34" charset="0"/>
              </a:rPr>
              <a:t>izid pogovora. 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056ECA5-F47C-4279-8630-2D7058042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182" y="322263"/>
            <a:ext cx="33147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70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">
            <a:extLst>
              <a:ext uri="{FF2B5EF4-FFF2-40B4-BE49-F238E27FC236}">
                <a16:creationId xmlns:a16="http://schemas.microsoft.com/office/drawing/2014/main" id="{B387EA9D-4449-41BB-8D1F-89D2992D2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2565400"/>
            <a:ext cx="71993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3059" name="Pravokotnik 1">
            <a:extLst>
              <a:ext uri="{FF2B5EF4-FFF2-40B4-BE49-F238E27FC236}">
                <a16:creationId xmlns:a16="http://schemas.microsoft.com/office/drawing/2014/main" id="{5FB3AC3B-7DAE-4797-9EE2-D029B008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9" y="836613"/>
            <a:ext cx="6626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3600">
                <a:solidFill>
                  <a:srgbClr val="FF0000"/>
                </a:solidFill>
                <a:latin typeface="Arial" panose="020B0604020202020204" pitchFamily="34" charset="0"/>
              </a:rPr>
              <a:t>SWISH METODA - </a:t>
            </a:r>
            <a:r>
              <a:rPr lang="en-US" altLang="sl-SI" sz="3600">
                <a:solidFill>
                  <a:srgbClr val="FF0000"/>
                </a:solidFill>
                <a:latin typeface="Arial" panose="020B0604020202020204" pitchFamily="34" charset="0"/>
              </a:rPr>
              <a:t>VAJA</a:t>
            </a:r>
            <a:endParaRPr lang="sl-SI" altLang="sl-SI" sz="36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>
                <a:solidFill>
                  <a:srgbClr val="0000CC"/>
                </a:solidFill>
                <a:latin typeface="Arial" panose="020B0604020202020204" pitchFamily="34" charset="0"/>
              </a:rPr>
              <a:t> </a:t>
            </a:r>
            <a:endParaRPr lang="sl-SI" altLang="sl-SI" sz="1800" b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>
                <a:solidFill>
                  <a:srgbClr val="0000CC"/>
                </a:solidFill>
                <a:latin typeface="Arial" panose="020B0604020202020204" pitchFamily="34" charset="0"/>
              </a:rPr>
              <a:t> </a:t>
            </a:r>
            <a:endParaRPr lang="sl-SI" altLang="sl-SI" sz="1800" b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A210874-D3BB-4699-9FB1-1B0BD6F59994}"/>
              </a:ext>
            </a:extLst>
          </p:cNvPr>
          <p:cNvSpPr txBox="1"/>
          <p:nvPr/>
        </p:nvSpPr>
        <p:spPr>
          <a:xfrm>
            <a:off x="1942468" y="1766657"/>
            <a:ext cx="719931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 Ne komunicirati ni možno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Vedno komuniciramo. Tudi, če smo z nekom v sporu in nismo pripravljeni povedati in storiti ničesar, je s temi dejanji veliko povedano. 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Telo in um sta en medsebojno povezani sistem. </a:t>
            </a:r>
            <a:r>
              <a:rPr lang="sl-SI" sz="2400" dirty="0">
                <a:solidFill>
                  <a:srgbClr val="FF0000"/>
                </a:solidFill>
                <a:latin typeface="Arial" panose="020B0604020202020204" pitchFamily="34" charset="0"/>
              </a:rPr>
              <a:t>Notranje stanje </a:t>
            </a:r>
            <a:r>
              <a:rPr 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(čustva, misli …) vplivajo na naš um in počutje in v vsakem primeru na naše zunanje stanje (telesno držo, obrazno mimiko, kretnje …).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9BD1F8D-0232-4D37-9D54-8FFA33B33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154" y="532578"/>
            <a:ext cx="2952750" cy="289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1">
            <a:extLst>
              <a:ext uri="{FF2B5EF4-FFF2-40B4-BE49-F238E27FC236}">
                <a16:creationId xmlns:a16="http://schemas.microsoft.com/office/drawing/2014/main" id="{A029B0D9-24C3-49B2-97CB-AFD9BECF9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2565400"/>
            <a:ext cx="71993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083" name="Pravokotnik 1">
            <a:extLst>
              <a:ext uri="{FF2B5EF4-FFF2-40B4-BE49-F238E27FC236}">
                <a16:creationId xmlns:a16="http://schemas.microsoft.com/office/drawing/2014/main" id="{D6698CD7-B2F4-421E-84A6-14C706E5E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35" y="612559"/>
            <a:ext cx="854798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sl-SI" sz="3600" b="0" dirty="0">
                <a:solidFill>
                  <a:srgbClr val="0000CC"/>
                </a:solidFill>
                <a:latin typeface="Arial" panose="020B0604020202020204" pitchFamily="34" charset="0"/>
              </a:rPr>
              <a:t>ZAZNAVNI  POLOŽAJI</a:t>
            </a:r>
            <a:r>
              <a:rPr lang="en-US" altLang="sl-SI" sz="3600" dirty="0">
                <a:solidFill>
                  <a:srgbClr val="0000CC"/>
                </a:solidFill>
                <a:latin typeface="Arial" panose="020B0604020202020204" pitchFamily="34" charset="0"/>
              </a:rPr>
              <a:t> - </a:t>
            </a:r>
            <a:r>
              <a:rPr lang="en-US" altLang="sl-SI" sz="3600" dirty="0">
                <a:solidFill>
                  <a:srgbClr val="FF0000"/>
                </a:solidFill>
                <a:latin typeface="Arial" panose="020B0604020202020204" pitchFamily="34" charset="0"/>
              </a:rPr>
              <a:t>VAJA</a:t>
            </a:r>
            <a:endParaRPr lang="sl-SI" altLang="sl-SI" sz="36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 dirty="0">
                <a:solidFill>
                  <a:srgbClr val="0000CC"/>
                </a:solidFill>
                <a:latin typeface="Arial" panose="020B0604020202020204" pitchFamily="34" charset="0"/>
              </a:rPr>
              <a:t> </a:t>
            </a:r>
            <a:endParaRPr lang="sl-SI" altLang="sl-SI" sz="1800" b="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Tehnika pripomore k večjemu razumevanju sebe in sogovornika. 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Pomaga pri razreševanju konfliktih situacij. Nas spodbudi k drugačnemu razmišljanju in k zavedanju sebe in sprejemanju okolice. 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Razvijemo empatijo, smo bolj objektivni in ustvarjalni.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Spodbuja fleksibilnost. Ponuja nam možnost izbire pri čustvenih odzivih.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Vprašanja za lažje spremembo gledanja z različnih zornih kotov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dirty="0">
                <a:solidFill>
                  <a:srgbClr val="FF0000"/>
                </a:solidFill>
                <a:latin typeface="Arial" panose="020B0604020202020204" pitchFamily="34" charset="0"/>
              </a:rPr>
              <a:t>Kako se je tista oseba takrat počutila - </a:t>
            </a:r>
            <a:r>
              <a:rPr lang="sl-SI" altLang="sl-SI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empatičnost</a:t>
            </a:r>
            <a:endParaRPr lang="sl-SI" altLang="sl-SI" sz="2400" b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070F01B-D385-4B18-BD83-3792F28D3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25" y="816384"/>
            <a:ext cx="2760665" cy="232010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1">
            <a:extLst>
              <a:ext uri="{FF2B5EF4-FFF2-40B4-BE49-F238E27FC236}">
                <a16:creationId xmlns:a16="http://schemas.microsoft.com/office/drawing/2014/main" id="{A029B0D9-24C3-49B2-97CB-AFD9BECF9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2565400"/>
            <a:ext cx="71993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083" name="Pravokotnik 1">
            <a:extLst>
              <a:ext uri="{FF2B5EF4-FFF2-40B4-BE49-F238E27FC236}">
                <a16:creationId xmlns:a16="http://schemas.microsoft.com/office/drawing/2014/main" id="{D6698CD7-B2F4-421E-84A6-14C706E5E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35" y="612559"/>
            <a:ext cx="8547980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sl-SI" sz="3600" dirty="0">
                <a:solidFill>
                  <a:srgbClr val="0000CC"/>
                </a:solidFill>
                <a:latin typeface="Arial" panose="020B0604020202020204" pitchFamily="34" charset="0"/>
              </a:rPr>
              <a:t>ZAZNAVNI  POLOŽAJI </a:t>
            </a:r>
            <a:r>
              <a:rPr lang="sl-SI" altLang="sl-SI" sz="3600" dirty="0">
                <a:solidFill>
                  <a:srgbClr val="0000CC"/>
                </a:solidFill>
                <a:latin typeface="Arial" panose="020B0604020202020204" pitchFamily="34" charset="0"/>
              </a:rPr>
              <a:t>- Cilji</a:t>
            </a:r>
            <a:endParaRPr lang="sl-SI" altLang="sl-SI" sz="36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 dirty="0">
                <a:solidFill>
                  <a:srgbClr val="0000CC"/>
                </a:solidFill>
                <a:latin typeface="Arial" panose="020B0604020202020204" pitchFamily="34" charset="0"/>
              </a:rPr>
              <a:t> </a:t>
            </a:r>
            <a:endParaRPr lang="sl-SI" altLang="sl-SI" sz="1800" b="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Razumevanje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Objektivnost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Zavedanje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Razreševanje konfliktov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Fleksibilnost na področju razmišljanja 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Možnost izbire pri čustvenih odzivih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sl-SI" altLang="sl-SI" sz="2400" b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74084" name="Picture 1">
            <a:extLst>
              <a:ext uri="{FF2B5EF4-FFF2-40B4-BE49-F238E27FC236}">
                <a16:creationId xmlns:a16="http://schemas.microsoft.com/office/drawing/2014/main" id="{2507206B-6501-4865-AAEE-1DCBA750C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483" y="4003829"/>
            <a:ext cx="5379868" cy="24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372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1">
            <a:extLst>
              <a:ext uri="{FF2B5EF4-FFF2-40B4-BE49-F238E27FC236}">
                <a16:creationId xmlns:a16="http://schemas.microsoft.com/office/drawing/2014/main" id="{8A4DFA21-1BDC-4696-928A-D7B5637CD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1965" y="1484313"/>
            <a:ext cx="8310749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nb-NO" altLang="sl-SI" sz="1800" dirty="0">
                <a:solidFill>
                  <a:srgbClr val="0000CC"/>
                </a:solidFill>
              </a:rPr>
              <a:t> </a:t>
            </a:r>
            <a:endParaRPr lang="sl-SI" altLang="sl-SI" sz="1800" dirty="0">
              <a:solidFill>
                <a:srgbClr val="330066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3200" dirty="0">
                <a:solidFill>
                  <a:srgbClr val="0000CC"/>
                </a:solidFill>
                <a:latin typeface="Arial" panose="020B0604020202020204" pitchFamily="34" charset="0"/>
              </a:rPr>
              <a:t>SPREMEMBA OSEBNE ZGODOVINE</a:t>
            </a:r>
            <a:br>
              <a:rPr lang="pl-PL" altLang="sl-SI" sz="3200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pl-PL" altLang="sl-SI" sz="3200" dirty="0">
                <a:solidFill>
                  <a:srgbClr val="0000CC"/>
                </a:solidFill>
                <a:latin typeface="Arial" panose="020B0604020202020204" pitchFamily="34" charset="0"/>
              </a:rPr>
              <a:t>(Change history)</a:t>
            </a:r>
            <a:endParaRPr lang="sl-SI" altLang="sl-SI" sz="32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1. </a:t>
            </a:r>
            <a:r>
              <a:rPr lang="pl-PL" altLang="sl-SI" sz="2400" b="0" dirty="0">
                <a:solidFill>
                  <a:srgbClr val="FF0000"/>
                </a:solidFill>
                <a:latin typeface="Arial" panose="020B0604020202020204" pitchFamily="34" charset="0"/>
              </a:rPr>
              <a:t>Vrni se v preteklost in ponovno doživi K- s pomočjo vira, ki prinaša K+</a:t>
            </a:r>
            <a:endParaRPr lang="sl-SI" altLang="sl-SI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2. </a:t>
            </a:r>
            <a:r>
              <a:rPr lang="pt-BR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	Ali si zadovoljen/a s svojo "novo" zgodovino?</a:t>
            </a:r>
            <a:endParaRPr lang="sl-SI" altLang="sl-SI" sz="24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3. </a:t>
            </a:r>
            <a:r>
              <a:rPr lang="pt-BR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	Korak v prihodnost (Future Pace)</a:t>
            </a:r>
            <a:endParaRPr lang="sl-SI" altLang="sl-SI" sz="24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	"</a:t>
            </a:r>
            <a:r>
              <a:rPr lang="pt-BR" altLang="sl-SI" sz="2400" b="0" dirty="0">
                <a:solidFill>
                  <a:srgbClr val="FF0000"/>
                </a:solidFill>
                <a:latin typeface="Arial" panose="020B0604020202020204" pitchFamily="34" charset="0"/>
              </a:rPr>
              <a:t>Predstavljaj si situacijo v prihodnosti</a:t>
            </a:r>
            <a:r>
              <a:rPr lang="pt-BR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, ko ...</a:t>
            </a:r>
            <a:endParaRPr lang="sl-SI" altLang="sl-SI" sz="24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	 Ali bo novi vir</a:t>
            </a:r>
            <a:r>
              <a:rPr lang="sl-SI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 (znanje, izkušnje)</a:t>
            </a:r>
            <a:r>
              <a:rPr lang="pt-BR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 pomagal, da boš</a:t>
            </a:r>
            <a:endParaRPr lang="sl-SI" altLang="sl-SI" sz="2400" b="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           </a:t>
            </a:r>
            <a:r>
              <a:rPr lang="pt-BR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 reagiral ..."</a:t>
            </a:r>
            <a:endParaRPr lang="sl-SI" altLang="sl-SI" sz="24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 </a:t>
            </a:r>
            <a:endParaRPr lang="sl-SI" altLang="sl-SI" sz="2400" b="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75107" name="Rectangle 1">
            <a:extLst>
              <a:ext uri="{FF2B5EF4-FFF2-40B4-BE49-F238E27FC236}">
                <a16:creationId xmlns:a16="http://schemas.microsoft.com/office/drawing/2014/main" id="{0469FAD6-EBCD-4913-8ACC-994CE27FE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75108" name="Picture 2">
            <a:extLst>
              <a:ext uri="{FF2B5EF4-FFF2-40B4-BE49-F238E27FC236}">
                <a16:creationId xmlns:a16="http://schemas.microsoft.com/office/drawing/2014/main" id="{35D19786-EF2D-4C53-AF18-382A8B745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25" y="1"/>
            <a:ext cx="2382760" cy="197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223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1">
            <a:extLst>
              <a:ext uri="{FF2B5EF4-FFF2-40B4-BE49-F238E27FC236}">
                <a16:creationId xmlns:a16="http://schemas.microsoft.com/office/drawing/2014/main" id="{8A4DFA21-1BDC-4696-928A-D7B5637CD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837" y="-106532"/>
            <a:ext cx="8736877" cy="68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nb-NO" altLang="sl-SI" sz="1800" dirty="0">
                <a:solidFill>
                  <a:srgbClr val="0000CC"/>
                </a:solidFill>
              </a:rPr>
              <a:t> </a:t>
            </a:r>
            <a:endParaRPr lang="sl-SI" altLang="sl-SI" sz="1800" dirty="0">
              <a:solidFill>
                <a:srgbClr val="330066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3200" dirty="0">
                <a:solidFill>
                  <a:srgbClr val="0000CC"/>
                </a:solidFill>
                <a:latin typeface="Arial" panose="020B0604020202020204" pitchFamily="34" charset="0"/>
              </a:rPr>
              <a:t>SPREMEMBA OSEBNE ZGODOVINE</a:t>
            </a:r>
            <a:br>
              <a:rPr lang="pl-PL" altLang="sl-SI" sz="3200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pl-PL" altLang="sl-SI" sz="3200" dirty="0">
                <a:solidFill>
                  <a:srgbClr val="0000CC"/>
                </a:solidFill>
                <a:latin typeface="Arial" panose="020B0604020202020204" pitchFamily="34" charset="0"/>
              </a:rPr>
              <a:t>(Change history)</a:t>
            </a:r>
            <a:endParaRPr lang="sl-SI" altLang="sl-SI" sz="32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Vsako vedenje ima strukturo 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Vsak posameznik ima svojo strukturo in svojo strategijo do uspeha. Jeza, žalost, sreča, uspeh so rezultati zunanjih in notranjih strategij. 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Če želimo biti uspešni, poiščemo človeka, ki pooseblja uspeh, in je tisto, kar vi sami definirate uspeh. 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Vsak človek si namreč drugače tolmači, kaj to uspeh je. Oseba, ki nam predstavlja model za uspeh in iz katerega črpamo navdih za uspešno delo. 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Kar zmore eden zmoremo vsi. Ljudje imamo v sebi vse vire, ki jih potrebujemo, da dosežemo spremembe, kakršnih si želimo. 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sl-SI" altLang="sl-SI" sz="2400" dirty="0">
                <a:solidFill>
                  <a:srgbClr val="FF0000"/>
                </a:solidFill>
                <a:latin typeface="Arial" panose="020B0604020202020204" pitchFamily="34" charset="0"/>
              </a:rPr>
              <a:t>Modeliranje odličnosti vodi v odličnost.</a:t>
            </a:r>
            <a:endParaRPr lang="sl-SI" altLang="sl-SI" sz="1800" b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5107" name="Rectangle 1">
            <a:extLst>
              <a:ext uri="{FF2B5EF4-FFF2-40B4-BE49-F238E27FC236}">
                <a16:creationId xmlns:a16="http://schemas.microsoft.com/office/drawing/2014/main" id="{0469FAD6-EBCD-4913-8ACC-994CE27FE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A0C26FD-4456-4D4C-8E10-23C768F83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6513" y="162670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11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1">
            <a:extLst>
              <a:ext uri="{FF2B5EF4-FFF2-40B4-BE49-F238E27FC236}">
                <a16:creationId xmlns:a16="http://schemas.microsoft.com/office/drawing/2014/main" id="{8FD79601-7A8D-41A9-AEF4-74D7DDBAB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4" y="896646"/>
            <a:ext cx="8497889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i="1" dirty="0">
                <a:solidFill>
                  <a:srgbClr val="0000CC"/>
                </a:solidFill>
                <a:latin typeface="Arial" panose="020B0604020202020204" pitchFamily="34" charset="0"/>
              </a:rPr>
              <a:t>»Nekaterih reči ne moreš narediti, dokler se jih ne naučiš, drugih se ne naučiš, dokler jih ne narediš.« (Armenska modrost).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Če želite razumeti, morate poizkusiti.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Učimo se skozi prakso ne teorijo.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dirty="0">
                <a:solidFill>
                  <a:srgbClr val="FF0000"/>
                </a:solidFill>
                <a:latin typeface="Arial" panose="020B0604020202020204" pitchFamily="34" charset="0"/>
              </a:rPr>
              <a:t>KORAK V PRIHODNOST (Future Pace)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 - </a:t>
            </a: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Ko se boš naslednjič znašel v situaciji, ki bi lahko sprožila isto navado,  kaj boš storil? Kako boš  videl?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 </a:t>
            </a:r>
            <a:endParaRPr lang="sl-SI" altLang="sl-SI" sz="24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6131" name="Rectangle 1">
            <a:extLst>
              <a:ext uri="{FF2B5EF4-FFF2-40B4-BE49-F238E27FC236}">
                <a16:creationId xmlns:a16="http://schemas.microsoft.com/office/drawing/2014/main" id="{69E6E738-25D6-45CC-90B7-9AFEED080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7173" y="150920"/>
            <a:ext cx="81800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sl-SI" sz="3600" dirty="0">
                <a:solidFill>
                  <a:srgbClr val="0000CC"/>
                </a:solidFill>
                <a:latin typeface="Arial" panose="020B0604020202020204" pitchFamily="34" charset="0"/>
              </a:rPr>
              <a:t>SWISH </a:t>
            </a:r>
            <a:endParaRPr lang="sl-SI" altLang="sl-SI" sz="36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76132" name="Picture 2">
            <a:extLst>
              <a:ext uri="{FF2B5EF4-FFF2-40B4-BE49-F238E27FC236}">
                <a16:creationId xmlns:a16="http://schemas.microsoft.com/office/drawing/2014/main" id="{4F50DE1C-0A56-448F-9D83-06F3491E6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689" y="4763847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1">
            <a:extLst>
              <a:ext uri="{FF2B5EF4-FFF2-40B4-BE49-F238E27FC236}">
                <a16:creationId xmlns:a16="http://schemas.microsoft.com/office/drawing/2014/main" id="{E8FA821F-83DA-4822-A72C-5CD0F9227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709" y="-79899"/>
            <a:ext cx="9170634" cy="62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nb-NO" altLang="sl-SI" sz="1800" dirty="0">
                <a:solidFill>
                  <a:srgbClr val="0000CC"/>
                </a:solidFill>
              </a:rPr>
              <a:t> </a:t>
            </a:r>
            <a:endParaRPr lang="sl-SI" altLang="sl-SI" sz="1800" dirty="0">
              <a:solidFill>
                <a:srgbClr val="330066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18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pl-PL" altLang="sl-SI" sz="3200" dirty="0">
                <a:solidFill>
                  <a:srgbClr val="0000CC"/>
                </a:solidFill>
                <a:latin typeface="Arial" panose="020B0604020202020204" pitchFamily="34" charset="0"/>
              </a:rPr>
              <a:t>SPREMEMBA OSEBNE ZGODOVINE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br>
              <a:rPr lang="pl-PL" altLang="sl-SI" sz="1800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pl-PL" altLang="sl-SI" sz="2400" dirty="0">
                <a:solidFill>
                  <a:srgbClr val="FF0000"/>
                </a:solidFill>
                <a:latin typeface="Arial" panose="020B0604020202020204" pitchFamily="34" charset="0"/>
              </a:rPr>
              <a:t>(Change history)</a:t>
            </a:r>
            <a:endParaRPr lang="sl-SI" altLang="sl-SI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0.	Dober stik (Rapport)</a:t>
            </a:r>
            <a:endParaRPr lang="sl-SI" altLang="sl-SI" sz="2400" b="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1.	Izberi negativno situacijo (K-)</a:t>
            </a:r>
            <a:endParaRPr lang="sl-SI" altLang="sl-SI" sz="2400" b="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2.	Povezano z VAKOG-om in </a:t>
            </a:r>
            <a:r>
              <a:rPr lang="pl-PL" altLang="sl-SI" sz="2400" u="sng" dirty="0">
                <a:solidFill>
                  <a:srgbClr val="FF0000"/>
                </a:solidFill>
                <a:latin typeface="Arial" panose="020B0604020202020204" pitchFamily="34" charset="0"/>
              </a:rPr>
              <a:t>acosiirano zasidraj </a:t>
            </a:r>
            <a:r>
              <a:rPr lang="pl-PL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K-</a:t>
            </a:r>
            <a:endParaRPr lang="sl-SI" altLang="sl-SI" sz="2400" b="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				SEPARATOR</a:t>
            </a:r>
            <a:endParaRPr lang="sl-SI" altLang="sl-SI" sz="2400" b="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3.	Poišči vir </a:t>
            </a:r>
            <a:endParaRPr lang="sl-SI" altLang="sl-SI" sz="2400" b="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	</a:t>
            </a:r>
            <a:r>
              <a:rPr lang="pl-PL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"Kaj zdaj veš, znaš, kar bi lahko uporabil v takratni situaciji?   </a:t>
            </a:r>
            <a:endParaRPr lang="sl-SI" altLang="sl-SI" sz="24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	 Kaj bi takrat potreboval, da bi se drugače (pozitivno) počutil?"</a:t>
            </a:r>
            <a:endParaRPr lang="sl-SI" altLang="sl-SI" sz="24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	</a:t>
            </a:r>
            <a:r>
              <a:rPr lang="pl-PL" altLang="sl-SI" sz="2400" b="0" dirty="0">
                <a:solidFill>
                  <a:srgbClr val="FF0000"/>
                </a:solidFill>
                <a:latin typeface="Arial" panose="020B0604020202020204" pitchFamily="34" charset="0"/>
              </a:rPr>
              <a:t>	</a:t>
            </a:r>
            <a:r>
              <a:rPr lang="pl-PL" altLang="sl-SI" sz="2400" dirty="0">
                <a:solidFill>
                  <a:srgbClr val="FF0000"/>
                </a:solidFill>
                <a:latin typeface="Arial" panose="020B0604020202020204" pitchFamily="34" charset="0"/>
              </a:rPr>
              <a:t>Cilji sidranja: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400" b="0" dirty="0">
                <a:solidFill>
                  <a:srgbClr val="FF0000"/>
                </a:solidFill>
                <a:latin typeface="Arial" panose="020B0604020202020204" pitchFamily="34" charset="0"/>
              </a:rPr>
              <a:t>		- upravljanje s čustvi,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400" b="0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- gradnik notranjih virov</a:t>
            </a:r>
            <a:endParaRPr lang="sl-SI" altLang="sl-SI" sz="1800" b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7155" name="Rectangle 1">
            <a:extLst>
              <a:ext uri="{FF2B5EF4-FFF2-40B4-BE49-F238E27FC236}">
                <a16:creationId xmlns:a16="http://schemas.microsoft.com/office/drawing/2014/main" id="{C649DB14-9139-4A34-AE78-82D7D82FD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038B139-20AA-4B1E-8D05-86E14AD36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561" y="4678531"/>
            <a:ext cx="5201297" cy="20596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1">
            <a:extLst>
              <a:ext uri="{FF2B5EF4-FFF2-40B4-BE49-F238E27FC236}">
                <a16:creationId xmlns:a16="http://schemas.microsoft.com/office/drawing/2014/main" id="{87A6863A-7378-42CA-AF5E-23D80F7C8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620713"/>
            <a:ext cx="8064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3600" dirty="0">
                <a:solidFill>
                  <a:srgbClr val="0000FF"/>
                </a:solidFill>
                <a:latin typeface="Arial" panose="020B0604020202020204" pitchFamily="34" charset="0"/>
              </a:rPr>
              <a:t>N  L  P</a:t>
            </a:r>
            <a:endParaRPr lang="sl-SI" altLang="sl-SI" sz="3600" b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53603" name="Rectangle 1">
            <a:extLst>
              <a:ext uri="{FF2B5EF4-FFF2-40B4-BE49-F238E27FC236}">
                <a16:creationId xmlns:a16="http://schemas.microsoft.com/office/drawing/2014/main" id="{EA9813C7-387C-46BF-855F-D0E78F5B5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604" name="Rectangle 1">
            <a:extLst>
              <a:ext uri="{FF2B5EF4-FFF2-40B4-BE49-F238E27FC236}">
                <a16:creationId xmlns:a16="http://schemas.microsoft.com/office/drawing/2014/main" id="{08A0AA26-7A45-427C-870D-3ACAC9D52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9" y="1484314"/>
            <a:ext cx="70580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dirty="0">
                <a:solidFill>
                  <a:srgbClr val="3333FF"/>
                </a:solidFill>
                <a:latin typeface="Arial" panose="020B0604020202020204" pitchFamily="34" charset="0"/>
              </a:rPr>
              <a:t>Nasproti priganjalcev imamo </a:t>
            </a:r>
            <a:r>
              <a:rPr lang="sl-SI" altLang="sl-SI" sz="2400" dirty="0">
                <a:solidFill>
                  <a:srgbClr val="FF0000"/>
                </a:solidFill>
                <a:latin typeface="Arial" panose="020B0604020202020204" pitchFamily="34" charset="0"/>
              </a:rPr>
              <a:t>spodbujevalce  - motivatorje</a:t>
            </a:r>
          </a:p>
          <a:p>
            <a:pPr lvl="1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dirty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lvl="1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dirty="0">
                <a:solidFill>
                  <a:srgbClr val="3333FF"/>
                </a:solidFill>
                <a:latin typeface="Arial" panose="020B0604020202020204" pitchFamily="34" charset="0"/>
              </a:rPr>
              <a:t>Bodimo pozorni na njihove znake spodbujanja in motiviranja</a:t>
            </a:r>
          </a:p>
        </p:txBody>
      </p:sp>
      <p:pic>
        <p:nvPicPr>
          <p:cNvPr id="153605" name="Picture 5">
            <a:extLst>
              <a:ext uri="{FF2B5EF4-FFF2-40B4-BE49-F238E27FC236}">
                <a16:creationId xmlns:a16="http://schemas.microsoft.com/office/drawing/2014/main" id="{FE7A604D-858B-461D-B0D8-A3A4699CB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06875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1">
            <a:extLst>
              <a:ext uri="{FF2B5EF4-FFF2-40B4-BE49-F238E27FC236}">
                <a16:creationId xmlns:a16="http://schemas.microsoft.com/office/drawing/2014/main" id="{E8FA821F-83DA-4822-A72C-5CD0F9227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140" y="1091954"/>
            <a:ext cx="9338523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nb-NO" altLang="sl-SI" sz="1800" dirty="0">
                <a:solidFill>
                  <a:srgbClr val="0000CC"/>
                </a:solidFill>
              </a:rPr>
              <a:t> </a:t>
            </a:r>
            <a:endParaRPr lang="sl-SI" altLang="sl-SI" sz="1800" dirty="0">
              <a:solidFill>
                <a:srgbClr val="330066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18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pl-PL" altLang="sl-SI" sz="3200" dirty="0">
                <a:solidFill>
                  <a:srgbClr val="0000CC"/>
                </a:solidFill>
                <a:latin typeface="Arial" panose="020B0604020202020204" pitchFamily="34" charset="0"/>
              </a:rPr>
              <a:t>SPREMEMBA OSEBNE ZGODOVINE</a:t>
            </a:r>
          </a:p>
          <a:p>
            <a:pPr marL="285750" indent="-28575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br>
              <a:rPr lang="pl-PL" altLang="sl-SI" sz="1800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pl-PL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	</a:t>
            </a:r>
            <a:r>
              <a:rPr lang="pl-PL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 Zasidraj to novo stanje (K+) in razumsko reagiraj v podobnih situacijah (sidra pripomorejo pri doseganju ciljev, kadar si v podzavest zasidramo določen cilj).</a:t>
            </a: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pl-PL" altLang="sl-SI" sz="2400" dirty="0">
                <a:solidFill>
                  <a:srgbClr val="FF0000"/>
                </a:solidFill>
                <a:latin typeface="Arial" panose="020B0604020202020204" pitchFamily="34" charset="0"/>
              </a:rPr>
              <a:t>S krogom odličnosti </a:t>
            </a:r>
            <a:r>
              <a:rPr lang="pl-PL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izboljšamo svojo komunikacijo, izvedbo, izboljšamo svoje počutje in čustva in na splošno svoje sposobnosti. </a:t>
            </a: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pl-PL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Uporabljamo tudi za </a:t>
            </a:r>
            <a:r>
              <a:rPr lang="pl-PL" altLang="sl-SI" sz="2400" dirty="0">
                <a:solidFill>
                  <a:srgbClr val="FF0000"/>
                </a:solidFill>
                <a:latin typeface="Arial" panose="020B0604020202020204" pitchFamily="34" charset="0"/>
              </a:rPr>
              <a:t>karierna sidra. </a:t>
            </a:r>
            <a:r>
              <a:rPr lang="pl-PL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Karierno sidro imamo na tistem področju, kjer se dobro počutimo in kjer želimo razvijati karierno pot. </a:t>
            </a: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pl-PL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Pri tem izhajamo iz lastnih želj, vrednot in prepričanj. </a:t>
            </a:r>
            <a:endParaRPr lang="sl-SI" altLang="sl-SI" sz="24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400" b="0" dirty="0">
                <a:solidFill>
                  <a:srgbClr val="FF0000"/>
                </a:solidFill>
                <a:latin typeface="Arial" panose="020B0604020202020204" pitchFamily="34" charset="0"/>
              </a:rPr>
              <a:t>				</a:t>
            </a:r>
            <a:endParaRPr lang="sl-SI" altLang="sl-SI" sz="1800" b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7155" name="Rectangle 1">
            <a:extLst>
              <a:ext uri="{FF2B5EF4-FFF2-40B4-BE49-F238E27FC236}">
                <a16:creationId xmlns:a16="http://schemas.microsoft.com/office/drawing/2014/main" id="{C649DB14-9139-4A34-AE78-82D7D82FD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77156" name="Picture 3">
            <a:extLst>
              <a:ext uri="{FF2B5EF4-FFF2-40B4-BE49-F238E27FC236}">
                <a16:creationId xmlns:a16="http://schemas.microsoft.com/office/drawing/2014/main" id="{07540EDD-1181-40AA-BA4F-3E0D5078F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963" y="22226"/>
            <a:ext cx="3684233" cy="169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6037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1">
            <a:extLst>
              <a:ext uri="{FF2B5EF4-FFF2-40B4-BE49-F238E27FC236}">
                <a16:creationId xmlns:a16="http://schemas.microsoft.com/office/drawing/2014/main" id="{E8FA821F-83DA-4822-A72C-5CD0F9227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1" y="639763"/>
            <a:ext cx="8353425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nb-NO" altLang="sl-SI" sz="1800" dirty="0">
                <a:solidFill>
                  <a:srgbClr val="0000CC"/>
                </a:solidFill>
              </a:rPr>
              <a:t> </a:t>
            </a:r>
            <a:endParaRPr lang="sl-SI" altLang="sl-SI" sz="1800" dirty="0">
              <a:solidFill>
                <a:srgbClr val="330066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18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pl-PL" altLang="sl-SI" sz="3200" dirty="0">
                <a:solidFill>
                  <a:srgbClr val="0000CC"/>
                </a:solidFill>
                <a:latin typeface="Arial" panose="020B0604020202020204" pitchFamily="34" charset="0"/>
              </a:rPr>
              <a:t>Komunikacijski model NLP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altLang="sl-SI" sz="32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altLang="sl-SI" sz="32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br>
              <a:rPr lang="pl-PL" altLang="sl-SI" sz="1800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pl-PL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	 </a:t>
            </a:r>
            <a:r>
              <a:rPr lang="pl-PL" altLang="sl-SI" sz="2400" b="0" dirty="0">
                <a:solidFill>
                  <a:srgbClr val="FF0000"/>
                </a:solidFill>
                <a:latin typeface="Arial" panose="020B0604020202020204" pitchFamily="34" charset="0"/>
              </a:rPr>
              <a:t>				</a:t>
            </a:r>
            <a:endParaRPr lang="sl-SI" altLang="sl-SI" sz="1800" b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7155" name="Rectangle 1">
            <a:extLst>
              <a:ext uri="{FF2B5EF4-FFF2-40B4-BE49-F238E27FC236}">
                <a16:creationId xmlns:a16="http://schemas.microsoft.com/office/drawing/2014/main" id="{C649DB14-9139-4A34-AE78-82D7D82FD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6431AA8-C2A0-4568-BE5E-C319329A4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986" y="2155327"/>
            <a:ext cx="5724640" cy="39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82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">
            <a:extLst>
              <a:ext uri="{FF2B5EF4-FFF2-40B4-BE49-F238E27FC236}">
                <a16:creationId xmlns:a16="http://schemas.microsoft.com/office/drawing/2014/main" id="{88EF2F38-6F61-4390-AC6A-31496B469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8179" name="Pravokotnik 1">
            <a:extLst>
              <a:ext uri="{FF2B5EF4-FFF2-40B4-BE49-F238E27FC236}">
                <a16:creationId xmlns:a16="http://schemas.microsoft.com/office/drawing/2014/main" id="{1C08EE54-F4DD-46B6-B84B-D0612EDC3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4" y="981076"/>
            <a:ext cx="6480175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</a:rPr>
              <a:t>Myers - Brigsov indikator tipov – MBTI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B850F87-5F38-4485-9028-AC2423E94950}"/>
              </a:ext>
            </a:extLst>
          </p:cNvPr>
          <p:cNvGraphicFramePr>
            <a:graphicFrameLocks noGrp="1"/>
          </p:cNvGraphicFramePr>
          <p:nvPr/>
        </p:nvGraphicFramePr>
        <p:xfrm>
          <a:off x="2063552" y="1700807"/>
          <a:ext cx="8147248" cy="389592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36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6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6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6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938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b="1" dirty="0">
                          <a:effectLst/>
                          <a:highlight>
                            <a:srgbClr val="FF00FF"/>
                          </a:highlight>
                          <a:latin typeface="Verdana"/>
                          <a:ea typeface="Times New Roman"/>
                          <a:cs typeface="Arial"/>
                        </a:rPr>
                        <a:t>Vzpostavljanje stika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b="1" dirty="0">
                          <a:effectLst/>
                          <a:highlight>
                            <a:srgbClr val="FFFF00"/>
                          </a:highlight>
                          <a:latin typeface="Verdana"/>
                          <a:ea typeface="Times New Roman"/>
                          <a:cs typeface="Arial"/>
                        </a:rPr>
                        <a:t>Sprejemanje informacij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b="1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E:ekstravertiran  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b="1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I:introvertiran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b="1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N:Intuitor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b="1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S:sensation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b="1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(čutno zaznati)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b="1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75%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b="1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25%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b="1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25%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b="1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75%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druženje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samevanje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intuicija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izkušnje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širina interesa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globina interesa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prihodnost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sedanjost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zunanje dogajanje 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notranji procesi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možnosti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dejstva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energija od drugih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notr. energija/mir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pregled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podrobnosti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9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aktiven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razmišljujoč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domišljija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resničnost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9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izrazno močen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miren in tih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šesti čut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pet čutov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9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govornik  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poslušalec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9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spremeniti svet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razumeti svet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938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b="1" dirty="0">
                          <a:effectLst/>
                          <a:highlight>
                            <a:srgbClr val="00FF00"/>
                          </a:highlight>
                          <a:latin typeface="Verdana"/>
                          <a:ea typeface="Times New Roman"/>
                          <a:cs typeface="Arial"/>
                        </a:rPr>
                        <a:t>Vrednotenje informacij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b="1" dirty="0">
                          <a:effectLst/>
                          <a:highlight>
                            <a:srgbClr val="00FFFF"/>
                          </a:highlight>
                          <a:latin typeface="Verdana"/>
                          <a:ea typeface="Times New Roman"/>
                          <a:cs typeface="Arial"/>
                        </a:rPr>
                        <a:t>Način lotevanja stvari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8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b="1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F:feel/čuteči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b="1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T:think/misleči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b="1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P:perceive/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b="1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zaznavajoči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b="1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J:judge/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b="1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presojajoči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9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b="1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50%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b="1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50%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b="1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50%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b="1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50%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9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subjektivnost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objektivnost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usmerjen v postopek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usmerjen k rezultatom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9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čustva 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logika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fleksibilen,spontan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urejen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9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sočutje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analiza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prilagajanje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načrtovanje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9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srce, trebuh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glava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ustvarjalni kaos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red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9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človečnost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pravičnost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oglaša z odločitvami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se odloča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9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socialne vrednote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načela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prehodno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dokončno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9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 err="1">
                          <a:effectLst/>
                          <a:latin typeface="Verdana"/>
                          <a:ea typeface="Times New Roman"/>
                          <a:cs typeface="Arial"/>
                        </a:rPr>
                        <a:t>oseben,čustven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  <a:latin typeface="Verdana"/>
                          <a:ea typeface="Times New Roman"/>
                          <a:cs typeface="Arial"/>
                        </a:rPr>
                        <a:t>stvaren,hladen</a:t>
                      </a:r>
                      <a:endParaRPr lang="sl-SI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sl-SI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1">
            <a:extLst>
              <a:ext uri="{FF2B5EF4-FFF2-40B4-BE49-F238E27FC236}">
                <a16:creationId xmlns:a16="http://schemas.microsoft.com/office/drawing/2014/main" id="{F82208F3-A010-436B-8034-52438032C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9203" name="Pravokotnik 1">
            <a:extLst>
              <a:ext uri="{FF2B5EF4-FFF2-40B4-BE49-F238E27FC236}">
                <a16:creationId xmlns:a16="http://schemas.microsoft.com/office/drawing/2014/main" id="{FCAD4F55-0E47-476E-874A-EA4274412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1" y="692151"/>
            <a:ext cx="4640263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b-NO" altLang="sl-SI" sz="2400">
                <a:solidFill>
                  <a:srgbClr val="0000CC"/>
                </a:solidFill>
                <a:latin typeface="Arial" panose="020B0604020202020204" pitchFamily="34" charset="0"/>
              </a:rPr>
              <a:t>Myers - Brigsov indikator </a:t>
            </a:r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</a:rPr>
              <a:t>tipov </a:t>
            </a:r>
            <a:r>
              <a:rPr lang="nb-NO" altLang="sl-SI" sz="2400">
                <a:solidFill>
                  <a:srgbClr val="0000CC"/>
                </a:solidFill>
                <a:latin typeface="Arial" panose="020B0604020202020204" pitchFamily="34" charset="0"/>
              </a:rPr>
              <a:t>– MBTI</a:t>
            </a:r>
            <a:endParaRPr lang="sl-SI" altLang="sl-SI" sz="240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37F64854-4310-415B-9F17-DF5DC6A1E11E}"/>
              </a:ext>
            </a:extLst>
          </p:cNvPr>
          <p:cNvSpPr/>
          <p:nvPr/>
        </p:nvSpPr>
        <p:spPr>
          <a:xfrm>
            <a:off x="3881438" y="1444625"/>
            <a:ext cx="4572000" cy="53863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2400" b="1" dirty="0">
                <a:solidFill>
                  <a:srgbClr val="FF0000"/>
                </a:solidFill>
                <a:latin typeface="Arial" charset="0"/>
              </a:rPr>
              <a:t>Ekstravertirani: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sz="2000" b="1" dirty="0">
              <a:solidFill>
                <a:srgbClr val="0000CC"/>
              </a:solidFill>
              <a:latin typeface="Arial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sz="2000" b="1" dirty="0">
                <a:solidFill>
                  <a:srgbClr val="0000CC"/>
                </a:solidFill>
                <a:latin typeface="Arial" charset="0"/>
              </a:rPr>
              <a:t>Ljubi podjetnost in spremembo</a:t>
            </a:r>
            <a:r>
              <a:rPr lang="en-US" sz="2000" b="1" dirty="0">
                <a:solidFill>
                  <a:srgbClr val="0000CC"/>
                </a:solidFill>
                <a:latin typeface="Arial" charset="0"/>
              </a:rPr>
              <a:t>.</a:t>
            </a:r>
            <a:endParaRPr lang="sl-SI" sz="2000" b="1" dirty="0">
              <a:solidFill>
                <a:srgbClr val="0000CC"/>
              </a:solidFill>
              <a:latin typeface="Arial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sz="2000" b="1" dirty="0">
                <a:solidFill>
                  <a:srgbClr val="0000CC"/>
                </a:solidFill>
                <a:latin typeface="Arial" charset="0"/>
              </a:rPr>
              <a:t>Največkrat je hitrejši, ne ljubi zapletenih</a:t>
            </a:r>
            <a:r>
              <a:rPr lang="en-US" sz="2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sl-SI" sz="2000" b="1" dirty="0">
                <a:solidFill>
                  <a:srgbClr val="0000CC"/>
                </a:solidFill>
                <a:latin typeface="Arial" charset="0"/>
              </a:rPr>
              <a:t>potekov</a:t>
            </a:r>
            <a:r>
              <a:rPr lang="en-US" sz="2000" b="1" dirty="0">
                <a:solidFill>
                  <a:srgbClr val="0000CC"/>
                </a:solidFill>
                <a:latin typeface="Arial" charset="0"/>
              </a:rPr>
              <a:t>.</a:t>
            </a:r>
            <a:endParaRPr lang="sl-SI" sz="2000" b="1" dirty="0">
              <a:solidFill>
                <a:srgbClr val="0000CC"/>
              </a:solidFill>
              <a:latin typeface="Arial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sz="2000" b="1" dirty="0">
                <a:solidFill>
                  <a:srgbClr val="0000CC"/>
                </a:solidFill>
                <a:latin typeface="Arial" charset="0"/>
              </a:rPr>
              <a:t>Pri dolgotrajnih nalogah postane nepotrpežljiv</a:t>
            </a:r>
            <a:r>
              <a:rPr lang="en-US" sz="2000" b="1" dirty="0">
                <a:solidFill>
                  <a:srgbClr val="0000CC"/>
                </a:solidFill>
                <a:latin typeface="Arial" charset="0"/>
              </a:rPr>
              <a:t>.</a:t>
            </a:r>
            <a:endParaRPr lang="sl-SI" sz="2000" b="1" dirty="0">
              <a:solidFill>
                <a:srgbClr val="0000CC"/>
              </a:solidFill>
              <a:latin typeface="Arial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sz="2000" b="1" dirty="0">
                <a:solidFill>
                  <a:srgbClr val="0000CC"/>
                </a:solidFill>
                <a:latin typeface="Arial" charset="0"/>
              </a:rPr>
              <a:t>Zanima se za rezultate svojega dela, hoče, da je delo opravljeno in hoče vedeti, kako drugi opravljajo delo</a:t>
            </a:r>
            <a:r>
              <a:rPr lang="en-US" sz="2000" b="1" dirty="0">
                <a:solidFill>
                  <a:srgbClr val="0000CC"/>
                </a:solidFill>
                <a:latin typeface="Arial" charset="0"/>
              </a:rPr>
              <a:t>.</a:t>
            </a:r>
            <a:endParaRPr lang="sl-SI" sz="2000" b="1" dirty="0">
              <a:solidFill>
                <a:srgbClr val="0000CC"/>
              </a:solidFill>
              <a:latin typeface="Arial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sz="2000" b="1" dirty="0">
                <a:solidFill>
                  <a:srgbClr val="0000CC"/>
                </a:solidFill>
                <a:latin typeface="Arial" charset="0"/>
              </a:rPr>
              <a:t>Prekinitve pri delu (telefon</a:t>
            </a:r>
            <a:r>
              <a:rPr lang="en-US" sz="2000" b="1" dirty="0">
                <a:solidFill>
                  <a:srgbClr val="0000CC"/>
                </a:solidFill>
                <a:latin typeface="Arial" charset="0"/>
              </a:rPr>
              <a:t>, </a:t>
            </a:r>
            <a:r>
              <a:rPr lang="sl-SI" sz="2000" b="1" dirty="0">
                <a:solidFill>
                  <a:srgbClr val="0000CC"/>
                </a:solidFill>
                <a:latin typeface="Arial" charset="0"/>
              </a:rPr>
              <a:t>obiski) ga največkrat ne motijo</a:t>
            </a:r>
            <a:r>
              <a:rPr lang="en-US" sz="2000" b="1" dirty="0">
                <a:solidFill>
                  <a:srgbClr val="0000CC"/>
                </a:solidFill>
                <a:latin typeface="Arial" charset="0"/>
              </a:rPr>
              <a:t>.</a:t>
            </a:r>
            <a:endParaRPr lang="sl-SI" sz="2000" b="1" dirty="0">
              <a:solidFill>
                <a:srgbClr val="0000CC"/>
              </a:solidFill>
              <a:latin typeface="Arial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sz="2000" b="1" dirty="0">
                <a:solidFill>
                  <a:srgbClr val="0000CC"/>
                </a:solidFill>
                <a:latin typeface="Arial" charset="0"/>
              </a:rPr>
              <a:t>Pogosti ukrepa hitro, včasih </a:t>
            </a:r>
            <a:r>
              <a:rPr lang="it-IT" sz="2000" b="1" dirty="0">
                <a:solidFill>
                  <a:srgbClr val="0000CC"/>
                </a:solidFill>
                <a:latin typeface="Arial" charset="0"/>
              </a:rPr>
              <a:t>ne da bi </a:t>
            </a:r>
            <a:r>
              <a:rPr lang="sl-SI" sz="2000" b="1" dirty="0">
                <a:solidFill>
                  <a:srgbClr val="0000CC"/>
                </a:solidFill>
                <a:latin typeface="Arial" charset="0"/>
              </a:rPr>
              <a:t>premislil</a:t>
            </a:r>
            <a:r>
              <a:rPr lang="it-IT" sz="2000" b="1" dirty="0">
                <a:solidFill>
                  <a:srgbClr val="0000CC"/>
                </a:solidFill>
                <a:latin typeface="Arial" charset="0"/>
              </a:rPr>
              <a:t>.</a:t>
            </a:r>
            <a:endParaRPr lang="sl-SI" sz="2000" b="1" dirty="0">
              <a:solidFill>
                <a:srgbClr val="0000CC"/>
              </a:solidFill>
              <a:latin typeface="Arial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pl-PL" sz="2000" b="1" dirty="0">
                <a:solidFill>
                  <a:srgbClr val="0000CC"/>
                </a:solidFill>
                <a:latin typeface="Arial" charset="0"/>
              </a:rPr>
              <a:t>Ima rad </a:t>
            </a:r>
            <a:r>
              <a:rPr lang="sl-SI" sz="2000" b="1" dirty="0">
                <a:solidFill>
                  <a:srgbClr val="0000CC"/>
                </a:solidFill>
                <a:latin typeface="Arial" charset="0"/>
              </a:rPr>
              <a:t>ljudi okoli sebe</a:t>
            </a:r>
            <a:r>
              <a:rPr lang="pl-PL" sz="2000" b="1" dirty="0">
                <a:solidFill>
                  <a:srgbClr val="0000CC"/>
                </a:solidFill>
                <a:latin typeface="Arial" charset="0"/>
              </a:rPr>
              <a:t>.</a:t>
            </a:r>
            <a:endParaRPr lang="sl-SI" sz="2000" b="1" dirty="0">
              <a:solidFill>
                <a:srgbClr val="0000CC"/>
              </a:solidFill>
              <a:latin typeface="Arial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sz="2000" b="1" dirty="0">
                <a:solidFill>
                  <a:srgbClr val="0000CC"/>
                </a:solidFill>
                <a:latin typeface="Arial" charset="0"/>
              </a:rPr>
              <a:t>Primeren za vzdrževanje stiko</a:t>
            </a:r>
            <a:r>
              <a:rPr lang="en-US" sz="2000" b="1" dirty="0">
                <a:solidFill>
                  <a:srgbClr val="0000CC"/>
                </a:solidFill>
                <a:latin typeface="Arial" charset="0"/>
              </a:rPr>
              <a:t>v.</a:t>
            </a:r>
            <a:endParaRPr lang="sl-SI" sz="20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9DDC44A-2385-4938-B3D3-CA0C53363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438" y="423596"/>
            <a:ext cx="3355104" cy="223111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1">
            <a:extLst>
              <a:ext uri="{FF2B5EF4-FFF2-40B4-BE49-F238E27FC236}">
                <a16:creationId xmlns:a16="http://schemas.microsoft.com/office/drawing/2014/main" id="{809C7DCF-0F16-4A19-BD33-8F1F5E6D7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788" y="1526958"/>
            <a:ext cx="9969624" cy="44627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 sz="2000" dirty="0">
              <a:solidFill>
                <a:srgbClr val="0000FF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altLang="sl-SI" sz="3600" b="1" dirty="0">
                <a:solidFill>
                  <a:srgbClr val="FF0000"/>
                </a:solidFill>
                <a:latin typeface="Arial" charset="0"/>
              </a:rPr>
              <a:t>Introvertirani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 dirty="0">
              <a:solidFill>
                <a:srgbClr val="000000"/>
              </a:solidFill>
              <a:latin typeface="Arial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altLang="sl-SI" sz="2400" b="1" dirty="0">
                <a:solidFill>
                  <a:srgbClr val="0000CC"/>
                </a:solidFill>
                <a:latin typeface="Arial" charset="0"/>
              </a:rPr>
              <a:t>Rad se v miru koncentrira.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altLang="sl-SI" sz="2400" b="1" dirty="0">
                <a:solidFill>
                  <a:srgbClr val="0000CC"/>
                </a:solidFill>
                <a:latin typeface="Arial" charset="0"/>
              </a:rPr>
              <a:t>Dela skrbno vse do podrobnosti, ne ceni velikih besed.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altLang="sl-SI" sz="2400" b="1" dirty="0">
                <a:solidFill>
                  <a:srgbClr val="0000CC"/>
                </a:solidFill>
                <a:latin typeface="Arial" charset="0"/>
              </a:rPr>
              <a:t>Ni mu mar, če dela na istem projektu dalj časa.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altLang="sl-SI" sz="2400" b="1" dirty="0">
                <a:solidFill>
                  <a:srgbClr val="0000CC"/>
                </a:solidFill>
                <a:latin typeface="Arial" charset="0"/>
              </a:rPr>
              <a:t>Zanimajo ga širše povezave v zvezi z njegovim delom.                     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altLang="sl-SI" sz="2400" b="1" dirty="0">
                <a:solidFill>
                  <a:srgbClr val="0000CC"/>
                </a:solidFill>
                <a:latin typeface="Arial" charset="0"/>
              </a:rPr>
              <a:t>Nerad se pusti motiti pri delu.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altLang="sl-SI" sz="2400" b="1" dirty="0">
                <a:solidFill>
                  <a:srgbClr val="0000CC"/>
                </a:solidFill>
                <a:latin typeface="Arial" charset="0"/>
              </a:rPr>
              <a:t>Rad dolgo premišljuje, preden ukrepa, včasih pa sploh le misli.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altLang="sl-SI" sz="2400" b="1" dirty="0">
                <a:solidFill>
                  <a:srgbClr val="0000CC"/>
                </a:solidFill>
                <a:latin typeface="Arial" charset="0"/>
              </a:rPr>
              <a:t>Rad dela sam.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altLang="sl-SI" sz="2400" b="1" dirty="0">
                <a:solidFill>
                  <a:srgbClr val="0000CC"/>
                </a:solidFill>
                <a:latin typeface="Arial" charset="0"/>
              </a:rPr>
              <a:t>Težko si zapolni obraze in imena.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sl-SI" altLang="sl-SI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DF5164A-74D3-4A96-8D2F-69D66E4F1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780" y="868282"/>
            <a:ext cx="4121253" cy="182895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1">
            <a:extLst>
              <a:ext uri="{FF2B5EF4-FFF2-40B4-BE49-F238E27FC236}">
                <a16:creationId xmlns:a16="http://schemas.microsoft.com/office/drawing/2014/main" id="{BED21595-42DC-429D-B30F-23E25D127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1251" name="Pravokotnik 1">
            <a:extLst>
              <a:ext uri="{FF2B5EF4-FFF2-40B4-BE49-F238E27FC236}">
                <a16:creationId xmlns:a16="http://schemas.microsoft.com/office/drawing/2014/main" id="{D54BAC84-ECA0-40BD-9B57-8361838C0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474663"/>
            <a:ext cx="8137525" cy="627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3600" dirty="0">
                <a:solidFill>
                  <a:srgbClr val="0000CC"/>
                </a:solidFill>
                <a:latin typeface="Arial" panose="020B0604020202020204" pitchFamily="34" charset="0"/>
              </a:rPr>
              <a:t>SEDEM SPROŽILCEV DOBREGA POČUTJA – 7K</a:t>
            </a:r>
            <a:r>
              <a:rPr lang="sl-SI" altLang="sl-SI" sz="3600" baseline="30000" dirty="0">
                <a:solidFill>
                  <a:srgbClr val="0000CC"/>
                </a:solidFill>
                <a:latin typeface="Arial" panose="020B0604020202020204" pitchFamily="34" charset="0"/>
              </a:rPr>
              <a:t>+</a:t>
            </a:r>
            <a:endParaRPr lang="sl-SI" altLang="sl-SI" sz="36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 b="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1. </a:t>
            </a:r>
            <a:r>
              <a:rPr lang="sl-SI" altLang="sl-SI" sz="2400" dirty="0">
                <a:solidFill>
                  <a:srgbClr val="FF0000"/>
                </a:solidFill>
                <a:latin typeface="Arial" panose="020B0604020202020204" pitchFamily="34" charset="0"/>
              </a:rPr>
              <a:t>Kaj me trenutno v življenju osrečuje?</a:t>
            </a:r>
            <a:endParaRPr lang="sl-SI" altLang="sl-SI" sz="2400" b="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Kaj natančno me od tega ali pri tem osrečuje? Kako se ob tem počutim? Kje natančno na svojem telesu občutim ta občutek sreče?</a:t>
            </a:r>
            <a:endParaRPr lang="sl-SI" altLang="sl-SI" sz="2400" b="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 </a:t>
            </a:r>
            <a:endParaRPr lang="sl-SI" altLang="sl-SI" sz="2400" b="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2. </a:t>
            </a:r>
            <a:r>
              <a:rPr lang="pt-BR" altLang="sl-SI" sz="2400" dirty="0">
                <a:solidFill>
                  <a:srgbClr val="FF0000"/>
                </a:solidFill>
                <a:latin typeface="Arial" panose="020B0604020202020204" pitchFamily="34" charset="0"/>
              </a:rPr>
              <a:t>Kaj me trenutno v mojem življenju navdušuje?</a:t>
            </a:r>
            <a:endParaRPr lang="sl-SI" altLang="sl-SI" sz="2400" b="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Kaj natančno me navdušuje? Kako se zaradi tega počutim? Kje v sebi občutim to navdušenje?</a:t>
            </a:r>
            <a:endParaRPr lang="sl-SI" altLang="sl-SI" sz="2400" b="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 </a:t>
            </a:r>
            <a:endParaRPr lang="sl-SI" altLang="sl-SI" sz="2400" b="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3. </a:t>
            </a:r>
            <a:r>
              <a:rPr lang="pt-BR" altLang="sl-SI" sz="2400" dirty="0">
                <a:solidFill>
                  <a:srgbClr val="FF0000"/>
                </a:solidFill>
                <a:latin typeface="Arial" panose="020B0604020202020204" pitchFamily="34" charset="0"/>
              </a:rPr>
              <a:t>Na kaj sem trenutno v svojem življenju ponosen/na?</a:t>
            </a:r>
            <a:endParaRPr lang="sl-SI" altLang="sl-SI" sz="2400" b="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Kaj natančno me navdaja s ponosom? Kako ponosno se ob tem počutim? </a:t>
            </a:r>
            <a:r>
              <a:rPr lang="pl-PL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Kje natančno je ta občutek ponosa lociran v mojem telesu?</a:t>
            </a:r>
            <a:endParaRPr lang="sl-SI" altLang="sl-SI" sz="2400" b="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1">
            <a:extLst>
              <a:ext uri="{FF2B5EF4-FFF2-40B4-BE49-F238E27FC236}">
                <a16:creationId xmlns:a16="http://schemas.microsoft.com/office/drawing/2014/main" id="{7DCB83D2-EF0E-4132-9C71-D72760B18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2275" name="Pravokotnik 1">
            <a:extLst>
              <a:ext uri="{FF2B5EF4-FFF2-40B4-BE49-F238E27FC236}">
                <a16:creationId xmlns:a16="http://schemas.microsoft.com/office/drawing/2014/main" id="{2DFF12D1-4FC1-430D-86E6-58DCB8338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1"/>
            <a:ext cx="8424862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SEDEM SPROŽILCEV DOBREGA POČUTJA – 7K</a:t>
            </a:r>
            <a:r>
              <a:rPr lang="sl-SI" altLang="sl-SI" sz="2400" baseline="30000" dirty="0">
                <a:solidFill>
                  <a:srgbClr val="0000CC"/>
                </a:solidFill>
                <a:latin typeface="Arial" panose="020B0604020202020204" pitchFamily="34" charset="0"/>
              </a:rPr>
              <a:t>+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 </a:t>
            </a:r>
            <a:r>
              <a:rPr lang="pl-PL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4. </a:t>
            </a:r>
            <a:r>
              <a:rPr lang="pl-PL" altLang="sl-SI" sz="2400" dirty="0">
                <a:solidFill>
                  <a:srgbClr val="FF0000"/>
                </a:solidFill>
                <a:latin typeface="Arial" panose="020B0604020202020204" pitchFamily="34" charset="0"/>
              </a:rPr>
              <a:t>Za kaj sem trenutno v svojem življenju hvaležna?</a:t>
            </a:r>
            <a:endParaRPr lang="sl-SI" altLang="sl-SI" sz="2400" b="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Kaj natančno me navdaja s hvaležnostjo? </a:t>
            </a:r>
            <a:r>
              <a:rPr lang="pt-BR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Kako se ob tem počutim? Kje občutim to hvaležnost?</a:t>
            </a:r>
            <a:endParaRPr lang="sl-SI" altLang="sl-SI" sz="2400" b="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 </a:t>
            </a:r>
            <a:endParaRPr lang="sl-SI" altLang="sl-SI" sz="2400" b="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5. </a:t>
            </a:r>
            <a:r>
              <a:rPr lang="pt-BR" altLang="sl-SI" sz="2400" dirty="0">
                <a:solidFill>
                  <a:srgbClr val="FF0000"/>
                </a:solidFill>
                <a:latin typeface="Arial" panose="020B0604020202020204" pitchFamily="34" charset="0"/>
              </a:rPr>
              <a:t>Kaj in pri čem v svojem življenju trenutno najbolj uživam?</a:t>
            </a:r>
            <a:endParaRPr lang="sl-SI" altLang="sl-SI" sz="2400" b="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Kaj natančno pri tem uživam? Kako se ob tem počutim in kje na svojem telesu občutim občutek užitka?</a:t>
            </a:r>
            <a:endParaRPr lang="sl-SI" altLang="sl-SI" sz="2400" b="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 </a:t>
            </a:r>
            <a:endParaRPr lang="sl-SI" altLang="sl-SI" sz="2400" b="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6. </a:t>
            </a:r>
            <a:r>
              <a:rPr lang="pt-BR" altLang="sl-SI" sz="2400" dirty="0">
                <a:solidFill>
                  <a:srgbClr val="FF0000"/>
                </a:solidFill>
                <a:latin typeface="Arial" panose="020B0604020202020204" pitchFamily="34" charset="0"/>
              </a:rPr>
              <a:t>Za kaj se trenutno v svojem življenju zavzemam?</a:t>
            </a:r>
            <a:endParaRPr lang="sl-SI" altLang="sl-SI" sz="2400" b="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Kaj natančno mi pri tem omogoča zavzetost? Kako se ob tem počutim in kje pri sebi občutim občutek zavzetosti?	</a:t>
            </a:r>
            <a:endParaRPr lang="sl-SI" altLang="sl-SI" sz="2400" b="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 </a:t>
            </a:r>
            <a:endParaRPr lang="sl-SI" altLang="sl-SI" sz="2400" b="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7. </a:t>
            </a:r>
            <a:r>
              <a:rPr lang="pt-BR" altLang="sl-SI" sz="2400" dirty="0">
                <a:solidFill>
                  <a:srgbClr val="FF0000"/>
                </a:solidFill>
                <a:latin typeface="Arial" panose="020B0604020202020204" pitchFamily="34" charset="0"/>
              </a:rPr>
              <a:t>Koga ljubim? Kdo ljubi mene?</a:t>
            </a:r>
            <a:endParaRPr lang="sl-SI" altLang="sl-SI" sz="2400" b="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Kako se ob tem počutim in kje teče občutek ljubezni?</a:t>
            </a:r>
            <a:endParaRPr lang="sl-SI" altLang="sl-SI" sz="2400" b="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400" b="0" dirty="0">
                <a:solidFill>
                  <a:srgbClr val="0000CC"/>
                </a:solidFill>
                <a:latin typeface="Arial" panose="020B0604020202020204" pitchFamily="34" charset="0"/>
              </a:rPr>
              <a:t>čutek ponosa lociran v mojem telesu?</a:t>
            </a:r>
            <a:endParaRPr lang="sl-SI" altLang="sl-SI" sz="2400" b="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1">
            <a:extLst>
              <a:ext uri="{FF2B5EF4-FFF2-40B4-BE49-F238E27FC236}">
                <a16:creationId xmlns:a16="http://schemas.microsoft.com/office/drawing/2014/main" id="{67E017E9-D547-4155-B52F-13E0E1C2A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1011" name="Pravokotnik 1">
            <a:extLst>
              <a:ext uri="{FF2B5EF4-FFF2-40B4-BE49-F238E27FC236}">
                <a16:creationId xmlns:a16="http://schemas.microsoft.com/office/drawing/2014/main" id="{B2409363-694D-41DB-9889-F8073048E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115889"/>
            <a:ext cx="8351837" cy="68018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sl-SI" altLang="sl-SI" sz="2800" dirty="0">
                <a:solidFill>
                  <a:srgbClr val="0000CC"/>
                </a:solidFill>
                <a:latin typeface="Arial" panose="020B0604020202020204" pitchFamily="34" charset="0"/>
              </a:rPr>
              <a:t>10 zapovedi za kakovostno in učinkovito delo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sl-SI" altLang="sl-SI" sz="24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marL="457200" indent="-45720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Koristno delo z jasnimi cilji</a:t>
            </a:r>
          </a:p>
          <a:p>
            <a:pPr marL="457200" indent="-45720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Zavedanje, da je cilj skupine nad ciljem posameznika</a:t>
            </a:r>
          </a:p>
          <a:p>
            <a:pPr marL="457200" indent="-45720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Jasna – vendar ne rigidna (neprožna, toga) - vloga vsakega člana </a:t>
            </a:r>
          </a:p>
          <a:p>
            <a:pPr marL="457200" indent="-45720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Jasna – vendar razumno fleksibilna - navodila za vsakega člana</a:t>
            </a:r>
          </a:p>
          <a:p>
            <a:pPr marL="457200" indent="-45720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Medsebojno zaupanje med menedžerji in delavci </a:t>
            </a:r>
          </a:p>
          <a:p>
            <a:pPr marL="457200" indent="-45720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Spodbujanje in pričakovanje najboljšega od vodje in sodelavcev</a:t>
            </a:r>
          </a:p>
          <a:p>
            <a:pPr marL="457200" indent="-45720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Sposobnost samoocene in izboljšanja lastnega dela – priprava, planiranje, povratne informacije, učenje na napakah</a:t>
            </a:r>
          </a:p>
          <a:p>
            <a:pPr marL="457200" indent="-45720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Pohvala po uspehu</a:t>
            </a:r>
          </a:p>
          <a:p>
            <a:pPr marL="457200" indent="-45720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Prevzemanje odgovornosti za lastno delo in za delo skupine</a:t>
            </a:r>
          </a:p>
          <a:p>
            <a:pPr marL="457200" indent="-45720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Jasno postavljanje meja in zavedanje posledic</a:t>
            </a:r>
            <a:endParaRPr lang="sl-SI" altLang="sl-SI" sz="2400" b="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Pravokotnik 2">
            <a:extLst>
              <a:ext uri="{FF2B5EF4-FFF2-40B4-BE49-F238E27FC236}">
                <a16:creationId xmlns:a16="http://schemas.microsoft.com/office/drawing/2014/main" id="{34F00849-C184-4F05-9976-7B7AF3178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560" y="1124743"/>
            <a:ext cx="6696744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800" dirty="0">
                <a:solidFill>
                  <a:srgbClr val="0000CC"/>
                </a:solidFill>
                <a:latin typeface="Arial" panose="020B0604020202020204" pitchFamily="34" charset="0"/>
              </a:rPr>
              <a:t>UPORABA BESED PRI NLP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800" dirty="0">
                <a:solidFill>
                  <a:srgbClr val="0000CC"/>
                </a:solidFill>
                <a:latin typeface="Arial" panose="020B0604020202020204" pitchFamily="34" charset="0"/>
              </a:rPr>
              <a:t>Pozitivne -  </a:t>
            </a:r>
            <a:r>
              <a:rPr lang="sl-SI" altLang="sl-SI" sz="2800" dirty="0">
                <a:solidFill>
                  <a:srgbClr val="FF0000"/>
                </a:solidFill>
                <a:latin typeface="Arial" panose="020B0604020202020204" pitchFamily="34" charset="0"/>
              </a:rPr>
              <a:t>negativne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dirty="0">
                <a:solidFill>
                  <a:srgbClr val="FF0000"/>
                </a:solidFill>
                <a:latin typeface="Arial" panose="020B0604020202020204" pitchFamily="34" charset="0"/>
              </a:rPr>
              <a:t>Črtati besede: </a:t>
            </a: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ampak, vendar,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čeprav, nisem siguren …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Moč prepričevanja - </a:t>
            </a:r>
            <a:r>
              <a:rPr lang="sl-SI" altLang="sl-SI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Placefo</a:t>
            </a:r>
            <a:r>
              <a:rPr lang="sl-SI" altLang="sl-SI" sz="2400" dirty="0">
                <a:solidFill>
                  <a:srgbClr val="FF0000"/>
                </a:solidFill>
                <a:latin typeface="Arial" panose="020B0604020202020204" pitchFamily="34" charset="0"/>
              </a:rPr>
              <a:t> učinek </a:t>
            </a: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(Zakon privlačnosti, po učenju </a:t>
            </a:r>
            <a:r>
              <a:rPr lang="sl-SI" altLang="sl-SI" sz="2400" i="1" dirty="0">
                <a:solidFill>
                  <a:srgbClr val="0000CC"/>
                </a:solidFill>
                <a:latin typeface="Arial" panose="020B0604020202020204" pitchFamily="34" charset="0"/>
              </a:rPr>
              <a:t>Louise L. </a:t>
            </a:r>
            <a:r>
              <a:rPr lang="sl-SI" altLang="sl-SI" sz="2400" i="1" dirty="0" err="1">
                <a:solidFill>
                  <a:srgbClr val="0000CC"/>
                </a:solidFill>
                <a:latin typeface="Arial" panose="020B0604020202020204" pitchFamily="34" charset="0"/>
              </a:rPr>
              <a:t>Hay</a:t>
            </a:r>
            <a:r>
              <a:rPr lang="sl-SI" altLang="sl-SI" sz="2400" i="1" dirty="0">
                <a:solidFill>
                  <a:srgbClr val="0000CC"/>
                </a:solidFill>
                <a:latin typeface="Arial" panose="020B0604020202020204" pitchFamily="34" charset="0"/>
              </a:rPr>
              <a:t>, Ester </a:t>
            </a:r>
            <a:r>
              <a:rPr lang="sl-SI" altLang="sl-SI" sz="2400" i="1" dirty="0" err="1">
                <a:solidFill>
                  <a:srgbClr val="0000CC"/>
                </a:solidFill>
                <a:latin typeface="Arial" panose="020B0604020202020204" pitchFamily="34" charset="0"/>
              </a:rPr>
              <a:t>Hicks</a:t>
            </a:r>
            <a:r>
              <a:rPr lang="sl-SI" altLang="sl-SI" sz="2400" i="1" dirty="0">
                <a:solidFill>
                  <a:srgbClr val="0000CC"/>
                </a:solidFill>
                <a:latin typeface="Arial" panose="020B0604020202020204" pitchFamily="34" charset="0"/>
              </a:rPr>
              <a:t>,  </a:t>
            </a:r>
            <a:r>
              <a:rPr lang="sl-SI" altLang="sl-SI" sz="2400" i="1" dirty="0" err="1">
                <a:solidFill>
                  <a:srgbClr val="0000CC"/>
                </a:solidFill>
                <a:latin typeface="Arial" panose="020B0604020202020204" pitchFamily="34" charset="0"/>
              </a:rPr>
              <a:t>Neal</a:t>
            </a:r>
            <a:r>
              <a:rPr lang="sl-SI" altLang="sl-SI" sz="2400" i="1" dirty="0">
                <a:solidFill>
                  <a:srgbClr val="0000CC"/>
                </a:solidFill>
                <a:latin typeface="Arial" panose="020B0604020202020204" pitchFamily="34" charset="0"/>
              </a:rPr>
              <a:t> Donald  </a:t>
            </a:r>
            <a:r>
              <a:rPr lang="sl-SI" altLang="sl-SI" sz="2400" i="1" dirty="0" err="1">
                <a:solidFill>
                  <a:srgbClr val="0000CC"/>
                </a:solidFill>
                <a:latin typeface="Arial" panose="020B0604020202020204" pitchFamily="34" charset="0"/>
              </a:rPr>
              <a:t>Walsch</a:t>
            </a:r>
            <a:r>
              <a:rPr lang="sl-SI" altLang="sl-SI" sz="2400" i="1" dirty="0">
                <a:solidFill>
                  <a:srgbClr val="0000CC"/>
                </a:solidFill>
                <a:latin typeface="Arial" panose="020B0604020202020204" pitchFamily="34" charset="0"/>
              </a:rPr>
              <a:t>, Ane </a:t>
            </a:r>
            <a:r>
              <a:rPr lang="sl-SI" altLang="sl-SI" sz="2400" i="1" dirty="0" err="1">
                <a:solidFill>
                  <a:srgbClr val="0000CC"/>
                </a:solidFill>
                <a:latin typeface="Arial" panose="020B0604020202020204" pitchFamily="34" charset="0"/>
              </a:rPr>
              <a:t>Bučević</a:t>
            </a: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 …)  –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0" dirty="0">
                <a:solidFill>
                  <a:srgbClr val="0000FF"/>
                </a:solidFill>
                <a:latin typeface="Arial" panose="020B0604020202020204" pitchFamily="34" charset="0"/>
              </a:rPr>
              <a:t>dobre: nas afirmirajo, lahko ozdravijo …</a:t>
            </a:r>
            <a:endParaRPr lang="sl-SI" altLang="sl-SI" sz="2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2050" name="Picture 2" descr="Slikovni rezultati za placebo učinek">
            <a:extLst>
              <a:ext uri="{FF2B5EF4-FFF2-40B4-BE49-F238E27FC236}">
                <a16:creationId xmlns:a16="http://schemas.microsoft.com/office/drawing/2014/main" id="{0FF0D329-EF9C-4718-833C-C2A696B76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389" y="2721422"/>
            <a:ext cx="3019425" cy="264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Pravokotnik 2">
            <a:extLst>
              <a:ext uri="{FF2B5EF4-FFF2-40B4-BE49-F238E27FC236}">
                <a16:creationId xmlns:a16="http://schemas.microsoft.com/office/drawing/2014/main" id="{34F00849-C184-4F05-9976-7B7AF3178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568" y="836713"/>
            <a:ext cx="6624736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800" dirty="0">
                <a:solidFill>
                  <a:srgbClr val="0000CC"/>
                </a:solidFill>
                <a:latin typeface="Arial" panose="020B0604020202020204" pitchFamily="34" charset="0"/>
              </a:rPr>
              <a:t>UPORABA BESED PRI NLP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Nocebo</a:t>
            </a:r>
            <a:r>
              <a:rPr lang="sl-SI" altLang="sl-SI" sz="2400" dirty="0">
                <a:solidFill>
                  <a:srgbClr val="FF0000"/>
                </a:solidFill>
                <a:latin typeface="Arial" panose="020B0604020202020204" pitchFamily="34" charset="0"/>
              </a:rPr>
              <a:t> učinek </a:t>
            </a: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  <a:t>koliko škode ustvarjajo negativna prepričanja - </a:t>
            </a:r>
            <a:r>
              <a:rPr lang="sl-SI" altLang="sl-SI" sz="2400" b="0" dirty="0">
                <a:solidFill>
                  <a:srgbClr val="0000FF"/>
                </a:solidFill>
                <a:latin typeface="Arial" panose="020B0604020202020204" pitchFamily="34" charset="0"/>
              </a:rPr>
              <a:t>Kadar bolnik verjame, da je neko zdravljenje zanj nekoristno, ima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0" dirty="0">
                <a:solidFill>
                  <a:srgbClr val="0000FF"/>
                </a:solidFill>
                <a:latin typeface="Arial" panose="020B0604020202020204" pitchFamily="34" charset="0"/>
              </a:rPr>
              <a:t>njihovo mišljenje lahko izrazito negativen učinek, četudi se zdravi na način, ki se je v preteklosti izkazal za koristnega.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0" dirty="0">
                <a:solidFill>
                  <a:srgbClr val="0000FF"/>
                </a:solidFill>
                <a:latin typeface="Arial" panose="020B0604020202020204" pitchFamily="34" charset="0"/>
              </a:rPr>
              <a:t>Fiziki so odkrili, da pričakovanja opazovalcev med eksperimentom vplivajo na rezultat. </a:t>
            </a:r>
            <a:endParaRPr lang="sl-SI" altLang="sl-SI" sz="2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4" name="AutoShape 2" descr="Slikovni rezultati za nocebo">
            <a:extLst>
              <a:ext uri="{FF2B5EF4-FFF2-40B4-BE49-F238E27FC236}">
                <a16:creationId xmlns:a16="http://schemas.microsoft.com/office/drawing/2014/main" id="{55BD9370-DE45-4B2E-AA8A-4E7C1A8BA0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E27C670-7ADC-4576-81CE-6CDADF997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697" y="2723197"/>
            <a:ext cx="2981325" cy="259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8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">
            <a:extLst>
              <a:ext uri="{FF2B5EF4-FFF2-40B4-BE49-F238E27FC236}">
                <a16:creationId xmlns:a16="http://schemas.microsoft.com/office/drawing/2014/main" id="{BECC25EC-07B5-4F22-B72C-C2FFCD93B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620714"/>
            <a:ext cx="80645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sl-SI" altLang="sl-SI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KOLIKO ČESA V ŽIVLJENJU (V RAZMISLEK)?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sl-SI" altLang="sl-SI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sl-SI" altLang="sl-SI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sl-SI" altLang="sl-SI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sl-SI" alt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Kozarec poln vode – </a:t>
            </a:r>
            <a:r>
              <a:rPr kumimoji="0" lang="sl-SI" alt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prispodoba človek pod stresom</a:t>
            </a:r>
            <a:r>
              <a:rPr kumimoji="0" lang="sl-SI" alt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sl-SI" alt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Prava teža kozarca sploh ni pomembna.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sl-SI" alt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Odvisna je od tega, kako dolgo ga držim.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sl-SI" alt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 minuto – ni težav.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sl-SI" alt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 dan - roka bo otrpnila in ohromela.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sl-SI" alt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Uravnovešenost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sl-SI" altLang="sl-SI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4627" name="Rectangle 1">
            <a:extLst>
              <a:ext uri="{FF2B5EF4-FFF2-40B4-BE49-F238E27FC236}">
                <a16:creationId xmlns:a16="http://schemas.microsoft.com/office/drawing/2014/main" id="{3FB913C8-1AE8-4AC6-98CF-F0148460B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sl-SI" altLang="sl-SI" sz="2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sl-SI" altLang="sl-SI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sl-SI" altLang="sl-S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sl-SI" altLang="sl-S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54628" name="Picture 2">
            <a:extLst>
              <a:ext uri="{FF2B5EF4-FFF2-40B4-BE49-F238E27FC236}">
                <a16:creationId xmlns:a16="http://schemas.microsoft.com/office/drawing/2014/main" id="{2142D466-D4F1-4E7A-96C0-81D1DC99C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1993900"/>
            <a:ext cx="216535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1">
            <a:extLst>
              <a:ext uri="{FF2B5EF4-FFF2-40B4-BE49-F238E27FC236}">
                <a16:creationId xmlns:a16="http://schemas.microsoft.com/office/drawing/2014/main" id="{61635798-14EB-4195-B7E9-595EFC709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836613"/>
            <a:ext cx="4679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nb-NO" altLang="sl-SI" sz="1800">
                <a:solidFill>
                  <a:srgbClr val="0000CC"/>
                </a:solidFill>
              </a:rPr>
              <a:t> </a:t>
            </a:r>
            <a:r>
              <a:rPr lang="sl-SI" altLang="sl-SI" sz="3200">
                <a:solidFill>
                  <a:srgbClr val="0000CC"/>
                </a:solidFill>
              </a:rPr>
              <a:t>KOLO ŽIVLJENJA</a:t>
            </a:r>
            <a:endParaRPr lang="sl-SI" altLang="sl-SI" sz="3200">
              <a:solidFill>
                <a:srgbClr val="330066"/>
              </a:solidFill>
            </a:endParaRPr>
          </a:p>
        </p:txBody>
      </p:sp>
      <p:sp>
        <p:nvSpPr>
          <p:cNvPr id="186371" name="Rectangle 1">
            <a:extLst>
              <a:ext uri="{FF2B5EF4-FFF2-40B4-BE49-F238E27FC236}">
                <a16:creationId xmlns:a16="http://schemas.microsoft.com/office/drawing/2014/main" id="{4C2197F7-6456-4C02-8D93-44686F9C5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6372" name="AutoShape 2" descr="Rezultat iskanja slik za kolo življenja">
            <a:extLst>
              <a:ext uri="{FF2B5EF4-FFF2-40B4-BE49-F238E27FC236}">
                <a16:creationId xmlns:a16="http://schemas.microsoft.com/office/drawing/2014/main" id="{A23AB24F-1573-4B61-8EF9-DF22BD23AB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4465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86373" name="Picture 3">
            <a:extLst>
              <a:ext uri="{FF2B5EF4-FFF2-40B4-BE49-F238E27FC236}">
                <a16:creationId xmlns:a16="http://schemas.microsoft.com/office/drawing/2014/main" id="{4BE7C8A8-D7C8-41B9-AFBE-0634C064E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1674814"/>
            <a:ext cx="6119813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5028" y="514904"/>
            <a:ext cx="7112493" cy="5477523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altLang="sl-SI" sz="3600" b="1" cap="none" spc="0" dirty="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Uporaba NLP in dodana vrednost</a:t>
            </a:r>
            <a:br>
              <a:rPr lang="sl-SI" altLang="sl-SI" sz="3600" b="1" cap="none" spc="0" dirty="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	Pripomore k </a:t>
            </a: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boljši učinkovitosti.</a:t>
            </a:r>
            <a:b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 NLP lahko i</a:t>
            </a:r>
            <a:r>
              <a:rPr lang="sl-SI" altLang="sl-SI" sz="2400" b="1" cap="none" spc="0" dirty="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zboljšamo notranja stanja.</a:t>
            </a:r>
            <a:b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	NLP tehnike so dobro orodje za </a:t>
            </a: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doseganje kompetenc .</a:t>
            </a:r>
            <a:b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	S pomočjo NLP tehnik dosežemo </a:t>
            </a: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karierni uspeh.</a:t>
            </a:r>
            <a:b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	NLP tehnike </a:t>
            </a: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spodbujajo inovativnost.</a:t>
            </a:r>
            <a:b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	</a:t>
            </a:r>
            <a:r>
              <a:rPr lang="sl-SI" altLang="sl-SI" sz="2400" b="1" cap="none" spc="0" dirty="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NLP </a:t>
            </a: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izboljša komunikacijske sposobnosti in odnose</a:t>
            </a:r>
            <a:b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sl-SI" altLang="sl-SI" sz="2400" b="1" i="1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729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6252" y="132379"/>
            <a:ext cx="7165760" cy="6286176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altLang="sl-SI" sz="3600" b="1" cap="none" spc="0" dirty="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Uporaba NLP in dodana vrednost</a:t>
            </a:r>
            <a:br>
              <a:rPr kumimoji="0" lang="sl-SI" alt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sl-SI" alt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	</a:t>
            </a: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tehnikami NLP </a:t>
            </a: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dosežemo konkurenčno prednost.</a:t>
            </a:r>
            <a:b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	</a:t>
            </a:r>
            <a:r>
              <a:rPr lang="sl-SI" altLang="sl-SI" sz="2400" b="1" cap="none" spc="0" dirty="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zboljšamo </a:t>
            </a: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voditeljske sposobnosti.</a:t>
            </a:r>
            <a:b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	Dosežemo </a:t>
            </a: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pozitivno življenjsko držo in agilnost v razmišljanju</a:t>
            </a: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b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	Smo </a:t>
            </a: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bolj odločni in proaktivni </a:t>
            </a: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delovanju, na ta način tudi bolj </a:t>
            </a: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sposobni in uspešni.</a:t>
            </a:r>
            <a:endParaRPr kumimoji="0" lang="sl-SI" altLang="sl-SI" sz="2400" b="1" i="1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AutoShape 2" descr="Slikovni rezultati za agilno mišljenje">
            <a:extLst>
              <a:ext uri="{FF2B5EF4-FFF2-40B4-BE49-F238E27FC236}">
                <a16:creationId xmlns:a16="http://schemas.microsoft.com/office/drawing/2014/main" id="{046A092D-44FD-4947-AD2F-A0E5676179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99615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A1B4483D-43FD-42CB-9F52-8F4C8E60D8A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sl-SI" altLang="sl-SI" sz="3500" dirty="0">
                <a:latin typeface="Arial" panose="020B0604020202020204" pitchFamily="34" charset="0"/>
                <a:cs typeface="Arial" panose="020B0604020202020204" pitchFamily="34" charset="0"/>
              </a:rPr>
              <a:t>Vaša ideja – bodoči cilj, podjetje 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1A470FC4-D3F7-4C38-9836-01BE73F0CE8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341438"/>
            <a:ext cx="7931150" cy="511175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sl-SI" altLang="sl-SI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sl-SI" altLang="sl-SI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ANALIZA: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Sprememba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Vaše </a:t>
            </a:r>
            <a:r>
              <a:rPr lang="sl-SI" alt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prednosti (natančnost, poštenost, jasno oblikovanje ciljev …)  </a:t>
            </a: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sl-SI" alt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pomanjkljivosti (hitro se razjezim, strah me je negotovosti, neučakanost …).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Vaše </a:t>
            </a:r>
            <a:r>
              <a:rPr lang="sl-SI" alt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priložnosti (prilagodljivost, znanje tujih jezikov, timsko delo …) </a:t>
            </a: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 in nevarnosti (negotovost, upor spremembam, neizkušenost …) </a:t>
            </a:r>
          </a:p>
        </p:txBody>
      </p:sp>
      <p:pic>
        <p:nvPicPr>
          <p:cNvPr id="90116" name="Picture 1">
            <a:extLst>
              <a:ext uri="{FF2B5EF4-FFF2-40B4-BE49-F238E27FC236}">
                <a16:creationId xmlns:a16="http://schemas.microsoft.com/office/drawing/2014/main" id="{9C54B86E-5B21-4CE9-AC6A-FC9EF9024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4365104"/>
            <a:ext cx="417646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AutoShape 6" descr="data:image/jpeg;base64,/9j/4AAQSkZJRgABAQAAAQABAAD/2wCEAAkGBxAQEBAUEBIVDw4PEBcPEBUQFBEQFBIUFRIXFhUUExMYHSggGBomGxQVIjQjMSksLi4wFyEzODMsNygtLysBCgoKDg0OGhAQGzckHCU0LDQsLTQsKzc1LSwtLDAuLCwsLCwuLzcvKywsLiw0LCwsNyw4LCwvNCw1LTcsLCw0LP/AABEIAIcBdgMBIgACEQEDEQH/xAAbAAEAAgMBAQAAAAAAAAAAAAAABAUDBgcCAf/EAEEQAAICAQIDBQUEBgkEAwAAAAABAgMRBCEFEjEGE0FRYSIycZGhQlKBsQcUI3Ky8DM0YoKzwdHS4SRTk8IVhJL/xAAZAQEAAwEBAAAAAAAAAAAAAAAAAQIDBAX/xAAiEQEBAAIBBAIDAQAAAAAAAAAAAQIRAwQhMVESExRBsQX/2gAMAwEAAhEDEQA/AO4gAAAAAAAAAAAAAAAAAAAAAAAAAAAAAyVFvFmpSxFSimlFbpy3w3nwW/l0RihxKfPLL25sxik5Yj0TaSzj8mBeAxyujFJyajnpl4MT1tf3vowJIMFWrrk8KSz5PZ/JmcAAAAAAAAAAAAAAAAAAAAAAAAAAAAAAAAAAAAAAAAAAAAAAAAAAABjvujCLlOSjFdW3hEfiHEK6I5m937sV1f8Ax6lDCu/WyUn7FSfst55V+4vtP1Asp8fh9iLa85ez9Ov5Hhccf3P5+ZL03B6oLfM35t4/I9X8Kqkuji/OL/1yBqvHtXWtM411dzYnmM4csnHGX7M5LKe3kROFa3UU8kYXzkra1bLvVVYlKc7K21iEX0rTW+PQz9rtDOmpt+1ByUVJeu2JLw6kbh9UpzqUFzT/AFOtxX/3LFv6e0Bf6aDcsR5rbXvKUnl485Pol6fJFrXw9+Mkn6Jv65/yM/D9GqoJLeT3nLxk/P4EoCtu4Y34xfpKL/NPYw8t9XTm5f8AzR/3IuABWU8UfSUc+sGn84vDRIlro42TfyRInVGXVJ/FJiNUV0il8EkBU6fWTV8IWS9q3nlGOHjk6x/FYx0XUuTUOKaiT1ylFZ/V4xXR55XNKTjvu87fM26LTSa3T3QH0AAAAAAAAAAAAAAAAAAAAAAAAAAAAAAAAAAAAAAAA8zlhN+SyeiPr7+7qsl92Dl9AKrhvaKNkZSnFwSlhYWfDzGq43ZL2dNVKyT+01svw8fmjH2MuzTODbbhY37SSeJPyTeN0zYMAUGi4DKcu81Uueb35Oq/vPx+HQv4xS2WyXTB9AAAAUva3QTv0s4waUoyjZ7WcYg8tFL2Ii7JxtjtCGkjQ85T5ndOxYXlys27Wf0dn7kv4Waz+jxfsJfCv+ADbAAAAAAx6i1QhKT6Ri5fJGQrOOyzGFfjfZGHh7ucy2fXYCp4bonOVqlH2p6fmec45rZSkm1nGfDr9n1Lvg13PRDPWOYPOM5g3HdL4EfhkF+salpNYcK15bQW3T4eZ94ZiF19fhzKyHTo0s7L1fX/AEAtQAAAAAAAAAAAAAAAAAAAAAAAAAAAAAAAAAAAAAAACq48+ZVVf962Ka9n3U1zbPr1RalVnvNZ1209fT1s9MeUV4gVnC5KrV2e1lWWzqecLfZx3by31WPobQa3q0+bV4lmVU4aiK6bxW++OmEl+BsFFinGMl0klJfisgZAAAAAGLVf0c/3JfkzWP0d/wBXl/c/w0bPqfcn+6/yNX/Ry/8Ap5f3P8NAbaAAAAAFWn3mrf3dPXj4yn6fBfmWcpYTb6JZKzgabrlY1vdOVm+c8rfsrD6beAHzgbzLUy331Elv6bfz8Eeta+TUUTztPNL+slt47pHzs680uWW+a2ct/Wb9f5eTJxupypk170GprGfB5ey67Z2AsAY9PbzwjLwnFS+ayZAAAAAAAAAAAAAAAAAAAAAAAAAAAAAAAAAAAAAAD4yr4CuaNlrWHdY5Lr7vgsPp4mbjmo7uixr3nHlj03k+nUkaGhV1wgukYpICBWl+uXRbTU6ItrG+zx1xv1+p74FJqEq371Nkob56N80d312ePwPN0sa2vdLnolHGN3iWdn8/kP6PV+S1NfznD1/dyBagAAAAMWrf7Of7kvyZq36OP6vL4V/wf8Gw8Zu5NPc/HkcV6yl7MV82ig7BrlhOPh3dUvmpr/1A2wAAD5kHKu0PbhvXSjW+bSVfsWl9uSftzT8d9vw9TDqOecWPy8r4YfO6dB47q0qnCMl3ljVcVlN+1JJ7Z6YyTXFVVNLKjXXheeIx/wCDn/d13yi6sYcObPTeWUl5p9SwjxfUU1WV2KVkXBxhLPtwbWFu+qz+JyYf6OO5OSa21vT3W8e7Z+zy/wCmq3bzHm39d/kT7IZTT6NNfMh8FtjLT08r5kq4p+LTSWU/Jomnoyyzcc9V3Ap/s3B9apyhjp7Kk+Xbw2LIq6Xyaucdkrod4ui3jiL2653LQkAAAAAAAAAAAAAAAAAAAAAAAAAAAAAAAAAAAAMOs1Eaq5zk8RhFyfwSyBX8UfPdp6k17zvktuleMZXjuy1NE0fHLZTlfKdUUoqtc3M0nu8JJ4b3W5ZR7QajClKEYwzhy5LN89OWPX8WUucidJXHdaqdRpp5zyqalGMVKTTW2Pi8IreKcYulyWNQpVc1KEZJzn65fRZXgT//AJaLjzOEXHL3lzVteHRx3K7W9pNOotOqXNJNKOyyl4t59lfFZMfty34Tr0najj11cVJd1apbpYsqk147PODPwntNG+5VcnLNxlLKfNHK8M4WdjmOv4pbbZCrS199KcFNvL7pLOMys3c3hdC47JabUU61O2cJzhHdVrCXPOMGt9+kn8jSW/tDqoANUNQ7V8U2vS9zTLu/375183yhCafxkvultw/h6qqcamu+VVcE30zCtcuV5Nt/NmndupU1avDnz95B2WVwxz1yajBT3eHzJdMfZZF1HEYSjRJuyM9NUuSyx9zmHROWN5YWenXcDp2lu54RljDa3Wc4fRrPjuZiFwaEFp6eSath3acZrpJNZTXoTQPhz/tz2I084z1FM4aS1e1JTahTY+u/3ZPzXU6Cck/SVVqJ8QgrG/1SEYzrXSC5d5Sz95vb5GfJx45zWUWxyuN3ELs/xtaWyFViUq5QUZ5w1LO+M+Xivib7qtNzVOVf7apxyvtTh/vX1+JwXUa3UU6iy2vFtdkszrtXNCaS5VleDwlusHSOzvbbSunm0rlRbBftdNb7fL6wl1aPK6rpbO+tz+Ojj5N+PLY9PKylqdLwpLLS3hL0kvP6oua+1unjFd+3Q+jynKOfSS8DTdT2oj3crVGMrHnvIpyri8uKTljxyygn2wtcly1UxWd+WvvJNZ3XNPmZz9NzcnDdS7npryYTOd53dW1mtqn3N9M42xhYlN1yyuWSaw8erXUvEcS17/V495VJThbNNShmuUYSe8Hh4k18PA6v2Y189RpoTnjmy45W6movCl/Pie/jdzbhs0tgAWQAAAAAAAAAAAAAAAAAAAAAAAAAAAAAAAAGt9urbI6bMM8vPizCz7P9r0Nim8J43eNjReJ6metg07XVlcsq3tW/NOUfaX48xTOzwmI+a57ShHGMLCcf4WkSXqZxSUbLIpJJKMq2seXtRb+pQS4CovCjqaWlhTpslZCT/uvH0It2l1tXu6vnX3b6qbGv/Hh/NmWkrrjPE4U1ynZNqEVlym8vL8IRW2fgsmiS1s9XPKhLuM5UcOPN6zfiS+I62mdtT1DWotraxXXGTS2eX3abSbfiyRrZ63UQ5aaFRX1i7d38O7WIr/8ATEGHQ8RVSw5KMYPDTzhJtYxhYx0Rt3ZLWd/dDunzwjOPeciWEllrmx06fQ0iHAdTXXc7bIT5qpex09pQfK1KPu4b9eht36D9Tqf1G1XpqtXLuOZe1yuOZRz1klLxfmzSY7Rt1LIIquPTuSWW8JdW9kvizRDQ+2/Dpwvstmox0trjY7OTn5LIwjXizxUWox9DBTqqbO6jp69NOycOWyEKFb3j/sOXuLx3zgydtu06vrto00lKqMf29sUpKcsrkprysPLxl+mF44laPs9qNJFamuyErKVzSqhTGCthy5nCUstp43TXigNz4XS66a4yUYyjHDjD3Y+UV6Lp+BKyVfC+M06mClVNP70XtOD8pR6omOYGfmIHGOGV6mHLPKa3hKOMxf8AmvQyuwxu4DQOLdh5JyzSrI52lpsQl+Nb/wAsmp6zsZSpqXe26ayLynOtwfweUk0dp789LUkaHKuH8G0yji7Vwln3uSpLOGmtpSa8CwfCtJJctCdre3NJTsa9Ywr5Yr6nRVOPkvkjNC4x/G4970v9mXtpfAuxkVKMp1tqO6795S9Y0rbPqzedPRGuKjBKMV0SSS+SEbD2pG0kk1FHoAEgAAAAAAAAAAAAAAAAAAAAAAAAAAAAAHlyPTMUwPM7Ci41o4WLmilG1b5XsqXpPH5ltaV2rjka2NK1HE+6co2qVTxsn9v0UniL+ZovG+IcUvny00xq07eHyW1ucl/as5tvgkdW1Wn5sprK8nuilu4DQ3vTDPouX8sFZhInap4LqVRRCE0lNdfdk/xaeGSb+OxS96KfllfRIkLs7R/2o/i5P82TdLwqEPcrjD92KX1RHwhtSU6a7VPGHXVJNSlYnHMXs+WL3e3wRvPDK41VxhDPLFeO7b8W35kbTaNlpRp8FpNIZVbjqcs4vxG/XW2ytsddNbkq61zY5eZqOIrZyfi2dWenyjU+KdkJqcp0crUm24S9lpvryy329GvxJGv8FqrU4KzCprkpxivtNZ97z8Dqen4lXOnvMqEfFzxHGH1l5LY59pdBdS/22lnbD4PmXrGyly+qL9cWjGvkp0c5Z96NtFjz8Zcu/VgaPrpKVs+SbjNWSVNkG4uUeZuKm1v0xh+BvnZLiN9lONT/AEtcuVSfWyH2Zvz6NZ8cZIUdLqrn/U9PQs5TlCMcerhCb5/g8F9w3hjqT5pOyyb5pzl1k+nTwSWyXgRIJbZhmyS4GOVZIiykeOdkiVRjdIHhWMzQtMaqMkKwJFdhJhMiwgSIRAkRkZEYYoyoD6AAAAAAAAAAAAAAAAAAAAAAAAAAAAAHiUQAMU6yNZRkACLPRoxPQo+gAtAjLDRIACRDTJGaNR8AGRVn3uwAHdjuwAPvdjkAA+OB8dYAHl1Hl0gAO5PqqAA9qsyRgAB7UT0AAAAAAAAAAAAAAAAAB//Z">
            <a:extLst>
              <a:ext uri="{FF2B5EF4-FFF2-40B4-BE49-F238E27FC236}">
                <a16:creationId xmlns:a16="http://schemas.microsoft.com/office/drawing/2014/main" id="{42337ABC-80B4-46D5-8529-00E59DFAE4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0118" name="AutoShape 8" descr="data:image/jpeg;base64,/9j/4AAQSkZJRgABAQAAAQABAAD/2wCEAAkGBxAQEBAUEBIVDw4PEBcPEBUQFBEQFBIUFRIXFhUUExMYHSggGBomGxQVIjQjMSksLi4wFyEzODMsNygtLysBCgoKDg0OGhAQGzckHCU0LDQsLTQsKzc1LSwtLDAuLCwsLCwuLzcvKywsLiw0LCwsNyw4LCwvNCw1LTcsLCw0LP/AABEIAIcBdgMBIgACEQEDEQH/xAAbAAEAAgMBAQAAAAAAAAAAAAAABAUDBgcCAf/EAEEQAAICAQIDBQUEBgkEAwAAAAABAgMRBCEFEjEGE0FRYSIycZGhQlKBsQcUI3Ky8DM0YoKzwdHS4SRTk8IVhJL/xAAZAQEAAwEBAAAAAAAAAAAAAAAAAQIDBAX/xAAiEQEBAAIBBAIDAQAAAAAAAAAAAQIRAwQhMVESExRBsQX/2gAMAwEAAhEDEQA/AO4gAAAAAAAAAAAAAAAAAAAAAAAAAAAAAyVFvFmpSxFSimlFbpy3w3nwW/l0RihxKfPLL25sxik5Yj0TaSzj8mBeAxyujFJyajnpl4MT1tf3vowJIMFWrrk8KSz5PZ/JmcAAAAAAAAAAAAAAAAAAAAAAAAAAAAAAAAAAAAAAAAAAAAAAAAAAABjvujCLlOSjFdW3hEfiHEK6I5m937sV1f8Ax6lDCu/WyUn7FSfst55V+4vtP1Asp8fh9iLa85ez9Ov5Hhccf3P5+ZL03B6oLfM35t4/I9X8Kqkuji/OL/1yBqvHtXWtM411dzYnmM4csnHGX7M5LKe3kROFa3UU8kYXzkra1bLvVVYlKc7K21iEX0rTW+PQz9rtDOmpt+1ByUVJeu2JLw6kbh9UpzqUFzT/AFOtxX/3LFv6e0Bf6aDcsR5rbXvKUnl485Pol6fJFrXw9+Mkn6Jv65/yM/D9GqoJLeT3nLxk/P4EoCtu4Y34xfpKL/NPYw8t9XTm5f8AzR/3IuABWU8UfSUc+sGn84vDRIlro42TfyRInVGXVJ/FJiNUV0il8EkBU6fWTV8IWS9q3nlGOHjk6x/FYx0XUuTUOKaiT1ylFZ/V4xXR55XNKTjvu87fM26LTSa3T3QH0AAAAAAAAAAAAAAAAAAAAAAAAAAAAAAAAAAAAAAAA8zlhN+SyeiPr7+7qsl92Dl9AKrhvaKNkZSnFwSlhYWfDzGq43ZL2dNVKyT+01svw8fmjH2MuzTODbbhY37SSeJPyTeN0zYMAUGi4DKcu81Uueb35Oq/vPx+HQv4xS2WyXTB9AAAAUva3QTv0s4waUoyjZ7WcYg8tFL2Ii7JxtjtCGkjQ85T5ndOxYXlys27Wf0dn7kv4Waz+jxfsJfCv+ADbAAAAAAx6i1QhKT6Ri5fJGQrOOyzGFfjfZGHh7ucy2fXYCp4bonOVqlH2p6fmec45rZSkm1nGfDr9n1Lvg13PRDPWOYPOM5g3HdL4EfhkF+salpNYcK15bQW3T4eZ94ZiF19fhzKyHTo0s7L1fX/AEAtQAAAAAAAAAAAAAAAAAAAAAAAAAAAAAAAAAAAAAAACq48+ZVVf962Ka9n3U1zbPr1RalVnvNZ1209fT1s9MeUV4gVnC5KrV2e1lWWzqecLfZx3by31WPobQa3q0+bV4lmVU4aiK6bxW++OmEl+BsFFinGMl0klJfisgZAAAAAGLVf0c/3JfkzWP0d/wBXl/c/w0bPqfcn+6/yNX/Ry/8Ap5f3P8NAbaAAAAAFWn3mrf3dPXj4yn6fBfmWcpYTb6JZKzgabrlY1vdOVm+c8rfsrD6beAHzgbzLUy331Elv6bfz8Eeta+TUUTztPNL+slt47pHzs680uWW+a2ct/Wb9f5eTJxupypk170GprGfB5ey67Z2AsAY9PbzwjLwnFS+ayZAAAAAAAAAAAAAAAAAAAAAAAAAAAAAAAAAAAAAAD4yr4CuaNlrWHdY5Lr7vgsPp4mbjmo7uixr3nHlj03k+nUkaGhV1wgukYpICBWl+uXRbTU6ItrG+zx1xv1+p74FJqEq371Nkob56N80d312ePwPN0sa2vdLnolHGN3iWdn8/kP6PV+S1NfznD1/dyBagAAAAMWrf7Of7kvyZq36OP6vL4V/wf8Gw8Zu5NPc/HkcV6yl7MV82ig7BrlhOPh3dUvmpr/1A2wAAD5kHKu0PbhvXSjW+bSVfsWl9uSftzT8d9vw9TDqOecWPy8r4YfO6dB47q0qnCMl3ljVcVlN+1JJ7Z6YyTXFVVNLKjXXheeIx/wCDn/d13yi6sYcObPTeWUl5p9SwjxfUU1WV2KVkXBxhLPtwbWFu+qz+JyYf6OO5OSa21vT3W8e7Z+zy/wCmq3bzHm39d/kT7IZTT6NNfMh8FtjLT08r5kq4p+LTSWU/Jomnoyyzcc9V3Ap/s3B9apyhjp7Kk+Xbw2LIq6Xyaucdkrod4ui3jiL2653LQkAAAAAAAAAAAAAAAAAAAAAAAAAAAAAAAAAAAAMOs1Eaq5zk8RhFyfwSyBX8UfPdp6k17zvktuleMZXjuy1NE0fHLZTlfKdUUoqtc3M0nu8JJ4b3W5ZR7QajClKEYwzhy5LN89OWPX8WUucidJXHdaqdRpp5zyqalGMVKTTW2Pi8IreKcYulyWNQpVc1KEZJzn65fRZXgT//AJaLjzOEXHL3lzVteHRx3K7W9pNOotOqXNJNKOyyl4t59lfFZMfty34Tr0najj11cVJd1apbpYsqk147PODPwntNG+5VcnLNxlLKfNHK8M4WdjmOv4pbbZCrS199KcFNvL7pLOMys3c3hdC47JabUU61O2cJzhHdVrCXPOMGt9+kn8jSW/tDqoANUNQ7V8U2vS9zTLu/375183yhCafxkvultw/h6qqcamu+VVcE30zCtcuV5Nt/NmndupU1avDnz95B2WVwxz1yajBT3eHzJdMfZZF1HEYSjRJuyM9NUuSyx9zmHROWN5YWenXcDp2lu54RljDa3Wc4fRrPjuZiFwaEFp6eSath3acZrpJNZTXoTQPhz/tz2I084z1FM4aS1e1JTahTY+u/3ZPzXU6Cck/SVVqJ8QgrG/1SEYzrXSC5d5Sz95vb5GfJx45zWUWxyuN3ELs/xtaWyFViUq5QUZ5w1LO+M+Xivib7qtNzVOVf7apxyvtTh/vX1+JwXUa3UU6iy2vFtdkszrtXNCaS5VleDwlusHSOzvbbSunm0rlRbBftdNb7fL6wl1aPK6rpbO+tz+Ojj5N+PLY9PKylqdLwpLLS3hL0kvP6oua+1unjFd+3Q+jynKOfSS8DTdT2oj3crVGMrHnvIpyri8uKTljxyygn2wtcly1UxWd+WvvJNZ3XNPmZz9NzcnDdS7npryYTOd53dW1mtqn3N9M42xhYlN1yyuWSaw8erXUvEcS17/V495VJThbNNShmuUYSe8Hh4k18PA6v2Y189RpoTnjmy45W6movCl/Pie/jdzbhs0tgAWQAAAAAAAAAAAAAAAAAAAAAAAAAAAAAAAAGt9urbI6bMM8vPizCz7P9r0Nim8J43eNjReJ6metg07XVlcsq3tW/NOUfaX48xTOzwmI+a57ShHGMLCcf4WkSXqZxSUbLIpJJKMq2seXtRb+pQS4CovCjqaWlhTpslZCT/uvH0It2l1tXu6vnX3b6qbGv/Hh/NmWkrrjPE4U1ynZNqEVlym8vL8IRW2fgsmiS1s9XPKhLuM5UcOPN6zfiS+I62mdtT1DWotraxXXGTS2eX3abSbfiyRrZ63UQ5aaFRX1i7d38O7WIr/8ATEGHQ8RVSw5KMYPDTzhJtYxhYx0Rt3ZLWd/dDunzwjOPeciWEllrmx06fQ0iHAdTXXc7bIT5qpex09pQfK1KPu4b9eht36D9Tqf1G1XpqtXLuOZe1yuOZRz1klLxfmzSY7Rt1LIIquPTuSWW8JdW9kvizRDQ+2/Dpwvstmox0trjY7OTn5LIwjXizxUWox9DBTqqbO6jp69NOycOWyEKFb3j/sOXuLx3zgydtu06vrto00lKqMf29sUpKcsrkprysPLxl+mF44laPs9qNJFamuyErKVzSqhTGCthy5nCUstp43TXigNz4XS66a4yUYyjHDjD3Y+UV6Lp+BKyVfC+M06mClVNP70XtOD8pR6omOYGfmIHGOGV6mHLPKa3hKOMxf8AmvQyuwxu4DQOLdh5JyzSrI52lpsQl+Nb/wAsmp6zsZSpqXe26ayLynOtwfweUk0dp789LUkaHKuH8G0yji7Vwln3uSpLOGmtpSa8CwfCtJJctCdre3NJTsa9Ywr5Yr6nRVOPkvkjNC4x/G4970v9mXtpfAuxkVKMp1tqO6795S9Y0rbPqzedPRGuKjBKMV0SSS+SEbD2pG0kk1FHoAEgAAAAAAAAAAAAAAAAAAAAAAAAAAAAAHlyPTMUwPM7Ci41o4WLmilG1b5XsqXpPH5ltaV2rjka2NK1HE+6co2qVTxsn9v0UniL+ZovG+IcUvny00xq07eHyW1ucl/as5tvgkdW1Wn5sprK8nuilu4DQ3vTDPouX8sFZhInap4LqVRRCE0lNdfdk/xaeGSb+OxS96KfllfRIkLs7R/2o/i5P82TdLwqEPcrjD92KX1RHwhtSU6a7VPGHXVJNSlYnHMXs+WL3e3wRvPDK41VxhDPLFeO7b8W35kbTaNlpRp8FpNIZVbjqcs4vxG/XW2ytsddNbkq61zY5eZqOIrZyfi2dWenyjU+KdkJqcp0crUm24S9lpvryy329GvxJGv8FqrU4KzCprkpxivtNZ97z8Dqen4lXOnvMqEfFzxHGH1l5LY59pdBdS/22lnbD4PmXrGyly+qL9cWjGvkp0c5Z96NtFjz8Zcu/VgaPrpKVs+SbjNWSVNkG4uUeZuKm1v0xh+BvnZLiN9lONT/AEtcuVSfWyH2Zvz6NZ8cZIUdLqrn/U9PQs5TlCMcerhCb5/g8F9w3hjqT5pOyyb5pzl1k+nTwSWyXgRIJbZhmyS4GOVZIiykeOdkiVRjdIHhWMzQtMaqMkKwJFdhJhMiwgSIRAkRkZEYYoyoD6AAAAAAAAAAAAAAAAAAAAAAAAAAAAAHiUQAMU6yNZRkACLPRoxPQo+gAtAjLDRIACRDTJGaNR8AGRVn3uwAHdjuwAPvdjkAA+OB8dYAHl1Hl0gAO5PqqAA9qsyRgAB7UT0AAAAAAAAAAAAAAAAAB//Z">
            <a:extLst>
              <a:ext uri="{FF2B5EF4-FFF2-40B4-BE49-F238E27FC236}">
                <a16:creationId xmlns:a16="http://schemas.microsoft.com/office/drawing/2014/main" id="{E5F12532-9A76-4E9B-BD33-FE0A1E363B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64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90119" name="Picture 9">
            <a:extLst>
              <a:ext uri="{FF2B5EF4-FFF2-40B4-BE49-F238E27FC236}">
                <a16:creationId xmlns:a16="http://schemas.microsoft.com/office/drawing/2014/main" id="{0651DBBE-0EB0-4FC4-A602-EDDD6A4BD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8" y="107951"/>
            <a:ext cx="1833562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">
            <a:extLst>
              <a:ext uri="{FF2B5EF4-FFF2-40B4-BE49-F238E27FC236}">
                <a16:creationId xmlns:a16="http://schemas.microsoft.com/office/drawing/2014/main" id="{4AD5B8F2-AA7E-4AA8-81FB-306A776E0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1341439"/>
            <a:ext cx="8497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endParaRPr lang="sl-SI" altLang="sl-SI" sz="1800" i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6499" name="Rectangle 1">
            <a:extLst>
              <a:ext uri="{FF2B5EF4-FFF2-40B4-BE49-F238E27FC236}">
                <a16:creationId xmlns:a16="http://schemas.microsoft.com/office/drawing/2014/main" id="{D7DD4102-B78D-4747-A3A2-DF57EDF49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549275"/>
            <a:ext cx="8066087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sl-SI" altLang="sl-SI" sz="3600">
                <a:solidFill>
                  <a:srgbClr val="0000CC"/>
                </a:solidFill>
                <a:latin typeface="Arial" panose="020B0604020202020204" pitchFamily="34" charset="0"/>
              </a:rPr>
              <a:t>DVIG SAMOPODOBE IN SAMOZAVESTI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sl-SI" altLang="sl-SI" sz="360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sl-SI" altLang="sl-SI" sz="3200">
                <a:solidFill>
                  <a:srgbClr val="FF0000"/>
                </a:solidFill>
                <a:latin typeface="Arial" panose="020B0604020202020204" pitchFamily="34" charset="0"/>
              </a:rPr>
              <a:t>Pravo samozaupanje ne pomeni, da se posvečamo samo lastnemu egu.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sl-SI" altLang="sl-SI" sz="32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sl-SI" altLang="sl-SI" sz="3200">
                <a:solidFill>
                  <a:srgbClr val="3333FF"/>
                </a:solidFill>
                <a:latin typeface="Arial" panose="020B0604020202020204" pitchFamily="34" charset="0"/>
              </a:rPr>
              <a:t>Umetnost prave samozavesti je, da postanemo </a:t>
            </a:r>
            <a:r>
              <a:rPr lang="sl-SI" altLang="sl-SI" sz="3200">
                <a:solidFill>
                  <a:srgbClr val="FF0000"/>
                </a:solidFill>
                <a:latin typeface="Arial" panose="020B0604020202020204" pitchFamily="34" charset="0"/>
              </a:rPr>
              <a:t>nesebični,</a:t>
            </a:r>
            <a:r>
              <a:rPr lang="sl-SI" altLang="sl-SI" sz="3200">
                <a:solidFill>
                  <a:srgbClr val="3333FF"/>
                </a:solidFill>
                <a:latin typeface="Arial" panose="020B0604020202020204" pitchFamily="34" charset="0"/>
              </a:rPr>
              <a:t> saj je to pot do notranjega zadovoljstva.</a:t>
            </a:r>
          </a:p>
        </p:txBody>
      </p:sp>
      <p:pic>
        <p:nvPicPr>
          <p:cNvPr id="106500" name="Picture 1">
            <a:extLst>
              <a:ext uri="{FF2B5EF4-FFF2-40B4-BE49-F238E27FC236}">
                <a16:creationId xmlns:a16="http://schemas.microsoft.com/office/drawing/2014/main" id="{FC524480-DBC7-4E9C-8432-8BFA0F2E8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5073650"/>
            <a:ext cx="26098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">
            <a:extLst>
              <a:ext uri="{FF2B5EF4-FFF2-40B4-BE49-F238E27FC236}">
                <a16:creationId xmlns:a16="http://schemas.microsoft.com/office/drawing/2014/main" id="{3803CCE8-BD8F-47D5-AB74-91A9BEEA5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1341439"/>
            <a:ext cx="8497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endParaRPr lang="sl-SI" altLang="sl-SI" sz="1800" i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8547" name="Rectangle 1">
            <a:extLst>
              <a:ext uri="{FF2B5EF4-FFF2-40B4-BE49-F238E27FC236}">
                <a16:creationId xmlns:a16="http://schemas.microsoft.com/office/drawing/2014/main" id="{23F9DA14-8E97-40D3-ACD0-FE0C19104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549275"/>
            <a:ext cx="806608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sl-SI" altLang="sl-SI" sz="3600" dirty="0">
                <a:solidFill>
                  <a:srgbClr val="0000CC"/>
                </a:solidFill>
                <a:latin typeface="Arial" panose="020B0604020202020204" pitchFamily="34" charset="0"/>
              </a:rPr>
              <a:t>DVIG SAMOPODOBE IN SAMOZAVESTI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sl-SI" altLang="sl-SI" sz="3200" dirty="0">
                <a:solidFill>
                  <a:srgbClr val="FF0000"/>
                </a:solidFill>
                <a:latin typeface="Arial" panose="020B0604020202020204" pitchFamily="34" charset="0"/>
              </a:rPr>
              <a:t>Čistejši ko je naš namen, </a:t>
            </a:r>
            <a:r>
              <a:rPr lang="sl-SI" altLang="sl-SI" sz="3200" dirty="0">
                <a:solidFill>
                  <a:srgbClr val="3333FF"/>
                </a:solidFill>
                <a:latin typeface="Arial" panose="020B0604020202020204" pitchFamily="34" charset="0"/>
              </a:rPr>
              <a:t>večji pogum in vero bomo imeli za doseganje stvari, ki si jih niti v sanjah ne moremo predstavljati.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sl-SI" altLang="sl-SI" sz="3200" dirty="0">
                <a:solidFill>
                  <a:srgbClr val="3333FF"/>
                </a:solidFill>
                <a:latin typeface="Arial" panose="020B0604020202020204" pitchFamily="34" charset="0"/>
              </a:rPr>
              <a:t>Vaši rezultati so posledica vašega notranjega sveta.</a:t>
            </a:r>
          </a:p>
        </p:txBody>
      </p:sp>
      <p:pic>
        <p:nvPicPr>
          <p:cNvPr id="108548" name="Picture 1">
            <a:extLst>
              <a:ext uri="{FF2B5EF4-FFF2-40B4-BE49-F238E27FC236}">
                <a16:creationId xmlns:a16="http://schemas.microsoft.com/office/drawing/2014/main" id="{316C6D2E-F215-4937-A5AC-F137882F0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4797152"/>
            <a:ext cx="2286000" cy="173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>
            <a:extLst>
              <a:ext uri="{FF2B5EF4-FFF2-40B4-BE49-F238E27FC236}">
                <a16:creationId xmlns:a16="http://schemas.microsoft.com/office/drawing/2014/main" id="{F9F9EBC7-5811-4177-8361-02A77B134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1341439"/>
            <a:ext cx="8497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endParaRPr lang="sl-SI" altLang="sl-SI" sz="1800" i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7523" name="Rectangle 1">
            <a:extLst>
              <a:ext uri="{FF2B5EF4-FFF2-40B4-BE49-F238E27FC236}">
                <a16:creationId xmlns:a16="http://schemas.microsoft.com/office/drawing/2014/main" id="{D3890285-CD61-4ECF-8831-944C91C34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549275"/>
            <a:ext cx="80660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sl-SI" altLang="sl-SI" sz="3600">
                <a:solidFill>
                  <a:srgbClr val="0000CC"/>
                </a:solidFill>
                <a:latin typeface="Arial" panose="020B0604020202020204" pitchFamily="34" charset="0"/>
              </a:rPr>
              <a:t>DVIG SAMOPODOBE IN SAMOZAVESTI</a:t>
            </a:r>
          </a:p>
        </p:txBody>
      </p:sp>
      <p:sp>
        <p:nvSpPr>
          <p:cNvPr id="107524" name="Pravokotnik 1">
            <a:extLst>
              <a:ext uri="{FF2B5EF4-FFF2-40B4-BE49-F238E27FC236}">
                <a16:creationId xmlns:a16="http://schemas.microsoft.com/office/drawing/2014/main" id="{8C285BF2-4C90-45EE-96BD-32204C1F5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2274889"/>
            <a:ext cx="64087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sl-SI" altLang="sl-SI" sz="2400" dirty="0">
                <a:solidFill>
                  <a:srgbClr val="3333FF"/>
                </a:solidFill>
                <a:latin typeface="Arial" panose="020B0604020202020204" pitchFamily="34" charset="0"/>
              </a:rPr>
              <a:t>Tisti, ki je zares </a:t>
            </a:r>
            <a:r>
              <a:rPr lang="sl-SI" altLang="sl-SI" sz="2400" dirty="0">
                <a:solidFill>
                  <a:srgbClr val="FF0000"/>
                </a:solidFill>
                <a:latin typeface="Arial" panose="020B0604020202020204" pitchFamily="34" charset="0"/>
              </a:rPr>
              <a:t>samozavesten je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sl-SI" altLang="sl-SI" sz="2400" dirty="0">
                <a:solidFill>
                  <a:srgbClr val="FF0000"/>
                </a:solidFill>
                <a:latin typeface="Arial" panose="020B0604020202020204" pitchFamily="34" charset="0"/>
              </a:rPr>
              <a:t> skromen.</a:t>
            </a:r>
            <a:r>
              <a:rPr lang="sl-SI" altLang="sl-SI" sz="2400" dirty="0">
                <a:solidFill>
                  <a:srgbClr val="3333FF"/>
                </a:solidFill>
                <a:latin typeface="Arial" panose="020B0604020202020204" pitchFamily="34" charset="0"/>
              </a:rPr>
              <a:t> Zakaj?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sl-SI" altLang="sl-SI" sz="2400" dirty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sl-SI" altLang="sl-SI" sz="2400" dirty="0">
                <a:solidFill>
                  <a:srgbClr val="3333FF"/>
                </a:solidFill>
                <a:latin typeface="Arial" panose="020B0604020202020204" pitchFamily="34" charset="0"/>
              </a:rPr>
              <a:t>Ker mu ni treba delati vtisa na druge s ceneno domišljavostjo.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sl-SI" altLang="sl-SI" sz="2400" dirty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sl-SI" altLang="sl-SI" sz="2400" dirty="0">
                <a:solidFill>
                  <a:srgbClr val="FF0000"/>
                </a:solidFill>
                <a:latin typeface="Arial" panose="020B0604020202020204" pitchFamily="34" charset="0"/>
              </a:rPr>
              <a:t>Če smo v sebi šibki, se moramo bahati z vsemi velikimi ali majhnimi dosežki</a:t>
            </a:r>
            <a:r>
              <a:rPr lang="sl-SI" altLang="sl-SI" sz="2400" dirty="0">
                <a:solidFill>
                  <a:srgbClr val="3333FF"/>
                </a:solidFill>
                <a:latin typeface="Arial" panose="020B0604020202020204" pitchFamily="34" charset="0"/>
              </a:rPr>
              <a:t>, da bi nam drugi dali priznanje in nas častili.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sl-SI" altLang="sl-SI" sz="2400" dirty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sl-SI" altLang="sl-SI" sz="2400" dirty="0">
                <a:solidFill>
                  <a:srgbClr val="FF0000"/>
                </a:solidFill>
                <a:latin typeface="Arial" panose="020B0604020202020204" pitchFamily="34" charset="0"/>
              </a:rPr>
              <a:t>Če pa smo notranje izpolnjeni in zaupamo vase, tega ne potrebujemo.</a:t>
            </a:r>
            <a:endParaRPr lang="sl-SI" altLang="sl-SI" sz="2400" b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07525" name="Picture 1">
            <a:extLst>
              <a:ext uri="{FF2B5EF4-FFF2-40B4-BE49-F238E27FC236}">
                <a16:creationId xmlns:a16="http://schemas.microsoft.com/office/drawing/2014/main" id="{ACAAE72E-1890-4ECF-A36E-7085E8603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538" y="1341438"/>
            <a:ext cx="18669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4738" y="1304139"/>
            <a:ext cx="6011662" cy="4115760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Vaje</a:t>
            </a:r>
            <a:br>
              <a:rPr kumimoji="0" lang="sl-SI" altLang="sl-SI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sl-SI" altLang="sl-SI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Dan, ki ga preživim le zase.</a:t>
            </a:r>
            <a:br>
              <a:rPr kumimoji="0" lang="sl-SI" altLang="sl-SI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sl-SI" altLang="sl-SI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sl-SI" altLang="sl-SI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Moje najljubše dejanje, na kaj sem ponosen.</a:t>
            </a:r>
            <a:br>
              <a:rPr kumimoji="0" lang="sl-SI" altLang="sl-SI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sl-SI" altLang="sl-SI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sl-SI" altLang="sl-SI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Kaj sem danes dobrega naredil.</a:t>
            </a:r>
            <a:br>
              <a:rPr kumimoji="0" lang="sl-SI" altLang="sl-SI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sl-SI" altLang="sl-SI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sl-SI" altLang="sl-SI" sz="2400" b="1" i="1" cap="none" spc="0" dirty="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Bleščeče avenije moje prihodnosti! </a:t>
            </a:r>
            <a:br>
              <a:rPr lang="sl-SI" altLang="sl-SI" sz="2400" b="1" i="1" cap="none" spc="0" dirty="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sl-SI" altLang="sl-SI" sz="2400" b="1" i="1" cap="none" spc="0" dirty="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l-PL" altLang="sl-SI" sz="2400" b="1" i="1" cap="none" spc="0" dirty="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Kaj je božansko v meni in po čem se me bodo spominjali? </a:t>
            </a:r>
            <a:br>
              <a:rPr kumimoji="0" lang="sl-SI" altLang="sl-SI" sz="2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rlin Sans FB"/>
                <a:ea typeface="+mn-ea"/>
                <a:cs typeface="+mn-cs"/>
              </a:rPr>
            </a:br>
            <a:r>
              <a:rPr kumimoji="0" lang="sl-SI" altLang="sl-SI" sz="1800" b="1" i="1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sl-SI" altLang="sl-SI" sz="1800" b="1" i="1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br>
              <a:rPr kumimoji="0" lang="sl-SI" altLang="sl-SI" sz="2200" b="1" i="1" u="none" strike="noStrike" kern="0" cap="none" spc="0" normalizeH="0" baseline="0" noProof="0" dirty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endParaRPr kumimoji="0" lang="sl-SI" altLang="sl-SI" sz="2200" b="1" i="1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AutoShape 2" descr="Prikaži izvorno sliko">
            <a:extLst>
              <a:ext uri="{FF2B5EF4-FFF2-40B4-BE49-F238E27FC236}">
                <a16:creationId xmlns:a16="http://schemas.microsoft.com/office/drawing/2014/main" id="{5D98D1AE-EC6F-4943-81D7-93D5A73C9A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" name="AutoShape 4" descr="Slikovni rezultati za počitnice">
            <a:extLst>
              <a:ext uri="{FF2B5EF4-FFF2-40B4-BE49-F238E27FC236}">
                <a16:creationId xmlns:a16="http://schemas.microsoft.com/office/drawing/2014/main" id="{CD8CF870-9532-4E66-9752-695F4C6358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203C53F-9BFF-42B1-8F84-42B5C5826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662" y="1238850"/>
            <a:ext cx="2886075" cy="291072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38D55D8-9F97-4F65-8F84-3A2B61157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06" y="701336"/>
            <a:ext cx="2884109" cy="350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400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4738" y="1304139"/>
            <a:ext cx="5859262" cy="4115760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altLang="sl-SI" sz="3600" b="1" cap="none" spc="0" dirty="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Kreativna naloga</a:t>
            </a:r>
            <a:br>
              <a:rPr kumimoji="0" lang="sl-SI" altLang="sl-SI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sl-SI" altLang="sl-SI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»Karkoli lahko storiš ali sanjaš, da lahko storiš, stori! Pogum ima v sebi genija, moč in čarobno privlačnost.« (Goethe)</a:t>
            </a:r>
            <a:br>
              <a:rPr kumimoji="0" lang="sl-SI" altLang="sl-SI" sz="2400" b="1" i="1" u="none" strike="noStrike" kern="0" cap="none" spc="0" normalizeH="0" baseline="0" noProof="0" dirty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endParaRPr kumimoji="0" lang="sl-SI" altLang="sl-SI" sz="2400" b="1" i="1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9154" name="Picture 2" descr="Pogum | Svetloba.si">
            <a:extLst>
              <a:ext uri="{FF2B5EF4-FFF2-40B4-BE49-F238E27FC236}">
                <a16:creationId xmlns:a16="http://schemas.microsoft.com/office/drawing/2014/main" id="{EDAF2801-1A81-4BF3-8C3B-605902D33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592154"/>
            <a:ext cx="2871973" cy="230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2E5E9298-ACC7-4AF1-9730-38EA290A2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07" y="3098800"/>
            <a:ext cx="2653231" cy="306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710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">
            <a:extLst>
              <a:ext uri="{FF2B5EF4-FFF2-40B4-BE49-F238E27FC236}">
                <a16:creationId xmlns:a16="http://schemas.microsoft.com/office/drawing/2014/main" id="{7F753EA5-AFA8-4736-A58F-B1CFCD2F8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332657"/>
            <a:ext cx="8136904" cy="678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sl-SI" altLang="sl-SI" sz="135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lvl="1" algn="ctr" defTabSz="685800" eaLnBrk="0" fontAlgn="base" hangingPunct="0">
              <a:spcAft>
                <a:spcPct val="0"/>
              </a:spcAft>
              <a:buClr>
                <a:srgbClr val="669999"/>
              </a:buClr>
              <a:buNone/>
              <a:defRPr/>
            </a:pPr>
            <a:r>
              <a:rPr lang="sl-SI" altLang="sl-SI" sz="27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SPREMEMBA </a:t>
            </a:r>
          </a:p>
          <a:p>
            <a:pPr defTabSz="685800" eaLnBrk="0" fontAlgn="base" hangingPunct="0">
              <a:spcAft>
                <a:spcPct val="0"/>
              </a:spcAft>
              <a:buClr>
                <a:srgbClr val="330066"/>
              </a:buClr>
              <a:defRPr/>
            </a:pPr>
            <a:endParaRPr lang="sl-SI" altLang="sl-SI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eaLnBrk="0" fontAlgn="base" hangingPunct="0">
              <a:spcAft>
                <a:spcPct val="0"/>
              </a:spcAft>
              <a:buClr>
                <a:srgbClr val="330066"/>
              </a:buClr>
              <a:buNone/>
              <a:defRPr/>
            </a:pPr>
            <a:r>
              <a:rPr lang="sl-SI" altLang="sl-SI" sz="2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Ključni namen učenja ni znanje, temveč sprememba vedenja, ki vodi do drugačnih rezultatov v življenju! </a:t>
            </a:r>
          </a:p>
          <a:p>
            <a:pPr defTabSz="685800" eaLnBrk="0" fontAlgn="base" hangingPunct="0">
              <a:spcAft>
                <a:spcPct val="0"/>
              </a:spcAft>
              <a:buClr>
                <a:srgbClr val="330066"/>
              </a:buClr>
              <a:defRPr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Trije načini za spremembo vedenja so čas, energija in denar.</a:t>
            </a:r>
          </a:p>
          <a:p>
            <a:pPr defTabSz="685800" eaLnBrk="0" fontAlgn="base" hangingPunct="0">
              <a:spcAft>
                <a:spcPct val="0"/>
              </a:spcAft>
              <a:buClr>
                <a:srgbClr val="330066"/>
              </a:buClr>
              <a:defRPr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Čemu (komu) bi morali namenjati svoj ČAS, DENAR in ENERGIJO, da bi uresničili svoj VELIK SRČNI cilj?</a:t>
            </a:r>
          </a:p>
          <a:p>
            <a:pPr defTabSz="685800" eaLnBrk="0" fontAlgn="base" hangingPunct="0">
              <a:spcAft>
                <a:spcPct val="0"/>
              </a:spcAft>
              <a:buClr>
                <a:srgbClr val="330066"/>
              </a:buClr>
              <a:defRPr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ČAS:</a:t>
            </a:r>
          </a:p>
          <a:p>
            <a:pPr defTabSz="685800" eaLnBrk="0" fontAlgn="base" hangingPunct="0">
              <a:spcAft>
                <a:spcPct val="0"/>
              </a:spcAft>
              <a:buClr>
                <a:srgbClr val="330066"/>
              </a:buClr>
              <a:defRPr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DENAR:</a:t>
            </a:r>
          </a:p>
          <a:p>
            <a:pPr defTabSz="685800" eaLnBrk="0" fontAlgn="base" hangingPunct="0">
              <a:spcAft>
                <a:spcPct val="0"/>
              </a:spcAft>
              <a:buClr>
                <a:srgbClr val="330066"/>
              </a:buClr>
              <a:defRPr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ENERGIJA:</a:t>
            </a:r>
          </a:p>
          <a:p>
            <a:pPr algn="ctr" defTabSz="685800" eaLnBrk="0" fontAlgn="base" hangingPunct="0">
              <a:spcAft>
                <a:spcPct val="0"/>
              </a:spcAft>
              <a:buClr>
                <a:srgbClr val="330066"/>
              </a:buClr>
              <a:buNone/>
              <a:defRPr/>
            </a:pPr>
            <a:r>
              <a:rPr lang="sl-SI" altLang="sl-SI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Skrivnost za dosego želenih ciljev je v tem, kako uporabljate vaš nezavedni um, kako načrtno uporabljate vaše misli.</a:t>
            </a:r>
          </a:p>
          <a:p>
            <a:pPr defTabSz="685800" eaLnBrk="0" fontAlgn="base" hangingPunct="0">
              <a:spcAft>
                <a:spcPct val="0"/>
              </a:spcAft>
              <a:buClr>
                <a:srgbClr val="330066"/>
              </a:buClr>
              <a:defRPr/>
            </a:pPr>
            <a:endParaRPr lang="sl-SI" altLang="sl-SI" sz="2700" dirty="0">
              <a:solidFill>
                <a:srgbClr val="330066"/>
              </a:solidFill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sl-SI" altLang="sl-SI" sz="1350" b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47459" name="Rectangle 1">
            <a:extLst>
              <a:ext uri="{FF2B5EF4-FFF2-40B4-BE49-F238E27FC236}">
                <a16:creationId xmlns:a16="http://schemas.microsoft.com/office/drawing/2014/main" id="{7C719F65-FFC7-44CD-A214-AB77B62A2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40" y="2619375"/>
            <a:ext cx="453628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sl-SI" altLang="sl-SI" sz="15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sl-SI" altLang="sl-SI" sz="9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35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sl-SI" altLang="sl-SI" sz="135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6D72D23-AF27-4360-8E4F-8C6804E1C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161" y="116632"/>
            <a:ext cx="2466975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03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">
            <a:extLst>
              <a:ext uri="{FF2B5EF4-FFF2-40B4-BE49-F238E27FC236}">
                <a16:creationId xmlns:a16="http://schemas.microsoft.com/office/drawing/2014/main" id="{891AEB94-0AB0-40FB-A1CC-EA1C59436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836614"/>
            <a:ext cx="7632700" cy="5761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altLang="sl-SI" sz="3600" b="1" dirty="0">
                <a:solidFill>
                  <a:srgbClr val="0000FF"/>
                </a:solidFill>
                <a:latin typeface="Arial" charset="0"/>
              </a:rPr>
              <a:t>VREDNOTE</a:t>
            </a: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  <a:defRPr/>
            </a:pPr>
            <a:endParaRPr lang="sl-SI" altLang="sl-SI" b="1" dirty="0">
              <a:solidFill>
                <a:srgbClr val="0000CC"/>
              </a:solidFill>
              <a:latin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000000"/>
              </a:solidFill>
              <a:latin typeface="Arial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sz="2400" dirty="0">
                <a:solidFill>
                  <a:srgbClr val="0000CC"/>
                </a:solidFill>
                <a:latin typeface="Arial" charset="0"/>
              </a:rPr>
              <a:t>Vrednote so </a:t>
            </a:r>
            <a:r>
              <a:rPr lang="sl-SI" sz="2400" dirty="0">
                <a:solidFill>
                  <a:srgbClr val="FF0000"/>
                </a:solidFill>
                <a:latin typeface="Arial" charset="0"/>
              </a:rPr>
              <a:t>"gonila" </a:t>
            </a:r>
            <a:r>
              <a:rPr lang="sl-SI" sz="2400" dirty="0">
                <a:solidFill>
                  <a:srgbClr val="0000CC"/>
                </a:solidFill>
                <a:latin typeface="Arial" charset="0"/>
              </a:rPr>
              <a:t>v življenju</a:t>
            </a:r>
            <a:r>
              <a:rPr lang="en-US" sz="2400" dirty="0">
                <a:solidFill>
                  <a:srgbClr val="0000CC"/>
                </a:solidFill>
                <a:latin typeface="Arial" charset="0"/>
              </a:rPr>
              <a:t>.</a:t>
            </a:r>
            <a:endParaRPr lang="sl-SI" sz="2400" dirty="0">
              <a:solidFill>
                <a:srgbClr val="0000CC"/>
              </a:solidFill>
              <a:latin typeface="Arial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sz="2400" dirty="0">
                <a:solidFill>
                  <a:srgbClr val="0000CC"/>
                </a:solidFill>
                <a:latin typeface="Arial" charset="0"/>
              </a:rPr>
              <a:t>Za to, kar nam je pomembno, smo pripravljeni dati ves svoj čas, denar in energijo</a:t>
            </a:r>
            <a:r>
              <a:rPr lang="en-US" sz="2400" dirty="0">
                <a:solidFill>
                  <a:srgbClr val="0000CC"/>
                </a:solidFill>
                <a:latin typeface="Arial" charset="0"/>
              </a:rPr>
              <a:t>. </a:t>
            </a:r>
            <a:endParaRPr lang="sl-SI" sz="2400" dirty="0">
              <a:solidFill>
                <a:srgbClr val="0000CC"/>
              </a:solidFill>
              <a:latin typeface="Arial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sz="2400" dirty="0">
                <a:solidFill>
                  <a:srgbClr val="0000CC"/>
                </a:solidFill>
                <a:latin typeface="Arial" charset="0"/>
              </a:rPr>
              <a:t>Vrednote si oblikujemo </a:t>
            </a:r>
            <a:r>
              <a:rPr lang="sl-SI" sz="2400" b="1" dirty="0">
                <a:solidFill>
                  <a:srgbClr val="0000CC"/>
                </a:solidFill>
                <a:latin typeface="Arial" charset="0"/>
              </a:rPr>
              <a:t>v svojem okolju</a:t>
            </a:r>
            <a:r>
              <a:rPr lang="sl-SI" sz="2400" dirty="0">
                <a:solidFill>
                  <a:srgbClr val="0000CC"/>
                </a:solidFill>
                <a:latin typeface="Arial" charset="0"/>
              </a:rPr>
              <a:t>: družina, šola, družba </a:t>
            </a:r>
            <a:r>
              <a:rPr lang="en-US" sz="2400" dirty="0">
                <a:solidFill>
                  <a:srgbClr val="0000CC"/>
                </a:solidFill>
                <a:latin typeface="Arial" charset="0"/>
              </a:rPr>
              <a:t>… </a:t>
            </a:r>
            <a:endParaRPr lang="sl-SI" sz="2400" dirty="0">
              <a:solidFill>
                <a:srgbClr val="0000CC"/>
              </a:solidFill>
              <a:latin typeface="Arial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sz="2400" dirty="0">
                <a:solidFill>
                  <a:srgbClr val="0000CC"/>
                </a:solidFill>
                <a:latin typeface="Arial" charset="0"/>
              </a:rPr>
              <a:t>Vrednote</a:t>
            </a:r>
            <a:r>
              <a:rPr lang="en-US" sz="2400" dirty="0">
                <a:solidFill>
                  <a:srgbClr val="0000CC"/>
                </a:solidFill>
                <a:latin typeface="Arial" charset="0"/>
              </a:rPr>
              <a:t> se </a:t>
            </a:r>
            <a:r>
              <a:rPr lang="sl-SI" sz="2400" dirty="0">
                <a:solidFill>
                  <a:srgbClr val="0000CC"/>
                </a:solidFill>
                <a:latin typeface="Arial" charset="0"/>
              </a:rPr>
              <a:t>nanašajo</a:t>
            </a:r>
            <a:r>
              <a:rPr lang="en-US" sz="24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sl-SI" sz="2400" dirty="0">
                <a:solidFill>
                  <a:srgbClr val="0000CC"/>
                </a:solidFill>
                <a:latin typeface="Arial" charset="0"/>
              </a:rPr>
              <a:t>na</a:t>
            </a:r>
            <a:r>
              <a:rPr lang="en-US" sz="24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sl-SI" sz="2400" dirty="0">
                <a:solidFill>
                  <a:srgbClr val="0000CC"/>
                </a:solidFill>
                <a:latin typeface="Arial" charset="0"/>
              </a:rPr>
              <a:t>naslednja področja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: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sl-SI" sz="2400" b="1" dirty="0">
                <a:solidFill>
                  <a:srgbClr val="FF0000"/>
                </a:solidFill>
                <a:latin typeface="Arial" charset="0"/>
              </a:rPr>
              <a:t>jaz, ti (odnosi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) in </a:t>
            </a:r>
            <a:r>
              <a:rPr lang="sl-SI" sz="2400" b="1" dirty="0">
                <a:solidFill>
                  <a:srgbClr val="FF0000"/>
                </a:solidFill>
                <a:latin typeface="Arial" charset="0"/>
              </a:rPr>
              <a:t>stvari (načela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).</a:t>
            </a:r>
            <a:endParaRPr lang="sl-SI" sz="2400" b="1" dirty="0">
              <a:solidFill>
                <a:srgbClr val="FF0000"/>
              </a:solidFill>
              <a:latin typeface="Arial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CC"/>
                </a:solidFill>
                <a:latin typeface="Arial" charset="0"/>
              </a:rPr>
              <a:t> </a:t>
            </a:r>
            <a:endParaRPr lang="sl-SI" sz="2400" dirty="0">
              <a:solidFill>
                <a:srgbClr val="0000CC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  <a:defRPr/>
            </a:pPr>
            <a:endParaRPr lang="sl-SI" altLang="sl-SI" b="1" dirty="0">
              <a:solidFill>
                <a:srgbClr val="0000CC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defRPr/>
            </a:pPr>
            <a:endParaRPr lang="sl-SI" altLang="sl-SI" dirty="0">
              <a:solidFill>
                <a:srgbClr val="0000FF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  <a:defRPr/>
            </a:pPr>
            <a:endParaRPr lang="sl-SI" altLang="sl-SI" b="1" dirty="0">
              <a:solidFill>
                <a:srgbClr val="330066"/>
              </a:solidFill>
              <a:latin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 dirty="0">
              <a:solidFill>
                <a:srgbClr val="0000FF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56675" name="Rectangle 1">
            <a:extLst>
              <a:ext uri="{FF2B5EF4-FFF2-40B4-BE49-F238E27FC236}">
                <a16:creationId xmlns:a16="http://schemas.microsoft.com/office/drawing/2014/main" id="{60C140CE-CCD7-4413-BFD5-10B2A8000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56676" name="Picture 14">
            <a:extLst>
              <a:ext uri="{FF2B5EF4-FFF2-40B4-BE49-F238E27FC236}">
                <a16:creationId xmlns:a16="http://schemas.microsoft.com/office/drawing/2014/main" id="{FF478212-B2A0-405E-B654-1427E5961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6" y="5013325"/>
            <a:ext cx="46085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">
            <a:extLst>
              <a:ext uri="{FF2B5EF4-FFF2-40B4-BE49-F238E27FC236}">
                <a16:creationId xmlns:a16="http://schemas.microsoft.com/office/drawing/2014/main" id="{9CA7B42C-E9E4-4909-B893-F82E063FD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3633" y="836613"/>
            <a:ext cx="6192093" cy="590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  <a:defRPr/>
            </a:pPr>
            <a:r>
              <a:rPr lang="nb-NO" altLang="sl-SI" sz="3200" dirty="0">
                <a:solidFill>
                  <a:srgbClr val="0000CC"/>
                </a:solidFill>
              </a:rPr>
              <a:t> </a:t>
            </a:r>
            <a:r>
              <a:rPr lang="sl-SI" altLang="sl-SI" sz="3200" dirty="0">
                <a:solidFill>
                  <a:srgbClr val="0000CC"/>
                </a:solidFill>
              </a:rPr>
              <a:t>SPREMEMBA </a:t>
            </a:r>
          </a:p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  <a:defRPr/>
            </a:pPr>
            <a:r>
              <a:rPr lang="sl-SI" altLang="sl-SI" sz="3200" dirty="0">
                <a:solidFill>
                  <a:srgbClr val="0000CC"/>
                </a:solidFill>
              </a:rPr>
              <a:t>Praktična uporaba pridobljenega znanja</a:t>
            </a:r>
          </a:p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  <a:defRPr/>
            </a:pPr>
            <a:r>
              <a:rPr lang="sl-SI" altLang="sl-SI" sz="3200" dirty="0">
                <a:solidFill>
                  <a:srgbClr val="0000CC"/>
                </a:solidFill>
              </a:rPr>
              <a:t>Kako pomembno je za vas, da naredite spremembo?</a:t>
            </a:r>
          </a:p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  <a:defRPr/>
            </a:pPr>
            <a:r>
              <a:rPr lang="sl-SI" altLang="sl-SI" sz="3200" dirty="0">
                <a:solidFill>
                  <a:srgbClr val="0000CC"/>
                </a:solidFill>
              </a:rPr>
              <a:t>Kaj se bo zgodilo, spremenilo, če v svojem modelu sveta nič ne spremenite?</a:t>
            </a:r>
          </a:p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  <a:defRPr/>
            </a:pPr>
            <a:r>
              <a:rPr lang="sl-SI" altLang="sl-SI" sz="3200" dirty="0">
                <a:solidFill>
                  <a:srgbClr val="0000CC"/>
                </a:solidFill>
              </a:rPr>
              <a:t>Kakšen cilj bi radi s pomočjo </a:t>
            </a:r>
            <a:r>
              <a:rPr lang="sl-SI" altLang="sl-SI" sz="3200" dirty="0" err="1">
                <a:solidFill>
                  <a:srgbClr val="0000CC"/>
                </a:solidFill>
              </a:rPr>
              <a:t>sprembe</a:t>
            </a:r>
            <a:r>
              <a:rPr lang="sl-SI" altLang="sl-SI" sz="3200" dirty="0">
                <a:solidFill>
                  <a:srgbClr val="0000CC"/>
                </a:solidFill>
              </a:rPr>
              <a:t> uresničili v roku enega leta?</a:t>
            </a:r>
          </a:p>
        </p:txBody>
      </p:sp>
      <p:sp>
        <p:nvSpPr>
          <p:cNvPr id="109571" name="Rectangle 1">
            <a:extLst>
              <a:ext uri="{FF2B5EF4-FFF2-40B4-BE49-F238E27FC236}">
                <a16:creationId xmlns:a16="http://schemas.microsoft.com/office/drawing/2014/main" id="{0733488E-7F5A-44E7-B62D-3EA968C76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9572" name="AutoShape 2" descr="Rezultat iskanja slik za kolo življenja">
            <a:extLst>
              <a:ext uri="{FF2B5EF4-FFF2-40B4-BE49-F238E27FC236}">
                <a16:creationId xmlns:a16="http://schemas.microsoft.com/office/drawing/2014/main" id="{B431CF0A-B4C7-4111-A963-FC4A7A53F0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4465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7449825-58BE-4CC7-8D52-FF552A3B3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966" y="31293"/>
            <a:ext cx="2676525" cy="15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11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">
            <a:extLst>
              <a:ext uri="{FF2B5EF4-FFF2-40B4-BE49-F238E27FC236}">
                <a16:creationId xmlns:a16="http://schemas.microsoft.com/office/drawing/2014/main" id="{9CA7B42C-E9E4-4909-B893-F82E063FD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3633" y="836614"/>
            <a:ext cx="6192093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  <a:defRPr/>
            </a:pPr>
            <a:r>
              <a:rPr lang="nb-NO" altLang="sl-SI" sz="3200" dirty="0">
                <a:solidFill>
                  <a:srgbClr val="0000CC"/>
                </a:solidFill>
              </a:rPr>
              <a:t> </a:t>
            </a:r>
            <a:r>
              <a:rPr lang="sl-SI" altLang="sl-SI" sz="3200" dirty="0">
                <a:solidFill>
                  <a:srgbClr val="0000CC"/>
                </a:solidFill>
              </a:rPr>
              <a:t>SPREMEMBA </a:t>
            </a:r>
          </a:p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  <a:defRPr/>
            </a:pPr>
            <a:r>
              <a:rPr lang="sl-SI" altLang="sl-SI" sz="3200" dirty="0">
                <a:solidFill>
                  <a:srgbClr val="0000CC"/>
                </a:solidFill>
              </a:rPr>
              <a:t>Kakšen cilj/vizijo imate zase za naslednjih 10 let?</a:t>
            </a:r>
          </a:p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  <a:defRPr/>
            </a:pPr>
            <a:r>
              <a:rPr lang="sl-SI" altLang="sl-SI" sz="3200" dirty="0">
                <a:solidFill>
                  <a:srgbClr val="0000CC"/>
                </a:solidFill>
              </a:rPr>
              <a:t>Kdo bi radi postali s pomočjo </a:t>
            </a:r>
            <a:r>
              <a:rPr lang="sl-SI" altLang="sl-SI" sz="3200" dirty="0" err="1">
                <a:solidFill>
                  <a:srgbClr val="0000CC"/>
                </a:solidFill>
              </a:rPr>
              <a:t>antistresnega</a:t>
            </a:r>
            <a:r>
              <a:rPr lang="sl-SI" altLang="sl-SI" sz="3200" dirty="0">
                <a:solidFill>
                  <a:srgbClr val="0000CC"/>
                </a:solidFill>
              </a:rPr>
              <a:t> programa?</a:t>
            </a:r>
          </a:p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  <a:defRPr/>
            </a:pPr>
            <a:r>
              <a:rPr lang="sl-SI" altLang="sl-SI" sz="3200" dirty="0">
                <a:solidFill>
                  <a:srgbClr val="0000CC"/>
                </a:solidFill>
              </a:rPr>
              <a:t>Kakšno bo vaše življenje, ko boste naredili vse </a:t>
            </a:r>
          </a:p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  <a:defRPr/>
            </a:pPr>
            <a:r>
              <a:rPr lang="sl-SI" altLang="sl-SI" sz="3200" dirty="0">
                <a:solidFill>
                  <a:srgbClr val="0000CC"/>
                </a:solidFill>
              </a:rPr>
              <a:t>potrebne spremembe v svojem modelu sveta? Opišite svoje sanjsko življenje.</a:t>
            </a:r>
          </a:p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  <a:defRPr/>
            </a:pPr>
            <a:endParaRPr lang="sl-SI" altLang="sl-SI" sz="3200" dirty="0">
              <a:solidFill>
                <a:srgbClr val="0000CC"/>
              </a:solidFill>
            </a:endParaRPr>
          </a:p>
        </p:txBody>
      </p:sp>
      <p:sp>
        <p:nvSpPr>
          <p:cNvPr id="109572" name="AutoShape 2" descr="Rezultat iskanja slik za kolo življenja">
            <a:extLst>
              <a:ext uri="{FF2B5EF4-FFF2-40B4-BE49-F238E27FC236}">
                <a16:creationId xmlns:a16="http://schemas.microsoft.com/office/drawing/2014/main" id="{B431CF0A-B4C7-4111-A963-FC4A7A53F0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4465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3BC3F27-6DE2-472F-8370-3C50B1AF5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152" y="160339"/>
            <a:ext cx="3049910" cy="125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414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FFFFF"/>
            </a:gs>
            <a:gs pos="100000">
              <a:srgbClr val="FFFF00"/>
            </a:gs>
            <a:gs pos="100000">
              <a:srgbClr val="FFFF0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E34D0144-6B51-491E-9EEE-11CC21DF3F1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03935" y="1107284"/>
            <a:ext cx="5086350" cy="2051447"/>
          </a:xfrm>
        </p:spPr>
        <p:txBody>
          <a:bodyPr/>
          <a:lstStyle/>
          <a:p>
            <a:pPr algn="ctr"/>
            <a:br>
              <a:rPr lang="sl-SI" altLang="sl-SI" sz="1500" dirty="0"/>
            </a:br>
            <a:br>
              <a:rPr lang="sl-SI" altLang="sl-SI" sz="1500" dirty="0"/>
            </a:br>
            <a:br>
              <a:rPr lang="sl-SI" altLang="sl-SI" sz="1500" dirty="0"/>
            </a:br>
            <a:br>
              <a:rPr lang="sl-SI" altLang="sl-SI" sz="1500" dirty="0"/>
            </a:br>
            <a:br>
              <a:rPr lang="sl-SI" altLang="sl-SI" sz="1500" dirty="0"/>
            </a:br>
            <a:br>
              <a:rPr lang="sl-SI" altLang="sl-SI" sz="1500" dirty="0"/>
            </a:br>
            <a:br>
              <a:rPr lang="sl-SI" altLang="sl-SI" sz="1500" dirty="0"/>
            </a:br>
            <a:br>
              <a:rPr lang="sl-SI" altLang="sl-SI" sz="1500" dirty="0"/>
            </a:br>
            <a:br>
              <a:rPr lang="sl-SI" altLang="sl-SI" sz="1500" dirty="0"/>
            </a:br>
            <a:br>
              <a:rPr lang="sl-SI" altLang="sl-SI" sz="1500" dirty="0"/>
            </a:br>
            <a:br>
              <a:rPr lang="sl-SI" altLang="sl-SI" sz="1500" dirty="0"/>
            </a:br>
            <a:br>
              <a:rPr lang="sl-SI" altLang="sl-SI" sz="1500" dirty="0"/>
            </a:br>
            <a:br>
              <a:rPr lang="sl-SI" altLang="sl-SI" sz="1500" dirty="0"/>
            </a:br>
            <a:br>
              <a:rPr lang="sl-SI" altLang="sl-SI" sz="1500" dirty="0"/>
            </a:br>
            <a:br>
              <a:rPr lang="sl-SI" altLang="sl-SI" sz="1500" dirty="0"/>
            </a:br>
            <a:br>
              <a:rPr lang="sl-SI" altLang="sl-SI" sz="1500" dirty="0"/>
            </a:br>
            <a:endParaRPr lang="sl-SI" altLang="sl-SI" dirty="0"/>
          </a:p>
        </p:txBody>
      </p:sp>
      <p:sp>
        <p:nvSpPr>
          <p:cNvPr id="123907" name="Pravokotnik 3">
            <a:extLst>
              <a:ext uri="{FF2B5EF4-FFF2-40B4-BE49-F238E27FC236}">
                <a16:creationId xmlns:a16="http://schemas.microsoft.com/office/drawing/2014/main" id="{99DA4A94-75D9-45DC-9E64-71C280AB4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476672"/>
            <a:ext cx="7075066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3200" dirty="0">
                <a:solidFill>
                  <a:srgbClr val="0000FF"/>
                </a:solidFill>
                <a:latin typeface="Arial" panose="020B0604020202020204" pitchFamily="34" charset="0"/>
              </a:rPr>
              <a:t>KAKO SPREMEMBO PONOTRANJITI?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dirty="0">
                <a:solidFill>
                  <a:srgbClr val="FF0000"/>
                </a:solidFill>
                <a:latin typeface="Arial" panose="020B0604020202020204" pitchFamily="34" charset="0"/>
              </a:rPr>
              <a:t>Pravilo 3-3-3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  <a:t>3 - </a:t>
            </a:r>
            <a:r>
              <a:rPr lang="sl-SI" altLang="sl-SI" sz="2400" dirty="0">
                <a:solidFill>
                  <a:srgbClr val="FF0000"/>
                </a:solidFill>
                <a:latin typeface="Arial" panose="020B0604020202020204" pitchFamily="34" charset="0"/>
              </a:rPr>
              <a:t>sprememba 3 dni </a:t>
            </a: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  <a:t>(hitro branje, odvajanje od kajenja, hujšanje, novo delo, tek …)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  <a:t>3 - </a:t>
            </a:r>
            <a:r>
              <a:rPr lang="sl-SI" altLang="sl-SI" sz="2400" dirty="0">
                <a:solidFill>
                  <a:srgbClr val="FF0000"/>
                </a:solidFill>
                <a:latin typeface="Arial" panose="020B0604020202020204" pitchFamily="34" charset="0"/>
              </a:rPr>
              <a:t>3 tedne to delamo </a:t>
            </a: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  <a:t>(21 dni, da si telo zapomni)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  <a:t>3 – </a:t>
            </a:r>
            <a:r>
              <a:rPr lang="sl-SI" altLang="sl-SI" sz="2400" dirty="0">
                <a:solidFill>
                  <a:srgbClr val="FF0000"/>
                </a:solidFill>
                <a:latin typeface="Arial" panose="020B0604020202020204" pitchFamily="34" charset="0"/>
              </a:rPr>
              <a:t>3 mesece vztrajamo na ta način </a:t>
            </a: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  <a:t>in trajno ponotranjimo, da se zasidra, sprejmemo je za svojo)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endParaRPr lang="en-US" altLang="sl-SI" sz="1800" b="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23908" name="AutoShape 6" descr="data:image/jpeg;base64,/9j/4AAQSkZJRgABAQAAAQABAAD/2wCEAAkGBhQSEBQUExQWFBQVFRQUFBUUFxcYFBUVFBQVFBQUFBUYHCYeGBkjGRQUHzAgIycpLCwsFR8xNTAqNSYrLCkBCQoKDgwOFA8PGi0kHBwpLCwsLCktLCwpLCwsLCwpKSwsLCwsLCwpKSwsLCkpKSwpKSksKSksKSwsLCksLCwpKf/AABEIAMIBAwMBIgACEQEDEQH/xAAbAAACAwEBAQAAAAAAAAAAAAABAgADBAUGB//EAEIQAAEDAQUDCgMGBAUFAQAAAAEAAhEDBBIhMUFRYZEFEyJScYGhsdHwFDLBBhVCgpLhU2Ki8TNDcsLSFiNUo7Jj/8QAGQEBAQEBAQEAAAAAAAAAAAAAAAECAwQF/8QAKxEAAgIBAwMDAwQDAAAAAAAAAAECERIDIVExQWEEIpETgaEyQrHwM3HR/9oADAMBAAIRAxEAPwDhISjCIavYcgBMFLihYlAYORvJLqIClAaUZSSpKUCwFG8qbyl5KFl3OKGoqpUlKBbfUlIGlOGlMQMEZSlqgCYix0EQ1S6mIsgKIchCIWlAljgp2lVSjeW8SWXiE4Wa+iHK0gagmlZmuTgq0QulFVjtTXlChIQuqc4pzqgJzanNqc4hzqWCXFEOdUVsHIkKSkLDsUDSs0LHlRLChadiULDeQLkLp2Jm0ylCxbyMq0M3IiiEoWUpg1aGWYK5tnaoUyCkrG0VsbRCtZRCWgYbhTNYV0RQCcUFdiHPbZ04sa2GmdiUtOxUGU2NIbOVqM7ELh3q0QxmkUC1bOZ3qfDbwqDFCELb8IiLOFkphhSV0RSCa41SynMkpgSt5axVuDdqWQzAlS8VaXhIawQC3yhe3qGqqn1UBaHI3lkNUoXioU296Cx3jtUUKdp1kB0VTuTxsPBbTTOxwQ7yu/0uDlkc/wC7hsIR+C3rog/zKxvv3Cv0mM0ck2Q7Ups5XcBGscAlLWHQe+9Z+my5HHZQ7eCubYQdnfgujzTNnn6IimNJ99yy4NFtGNvJH8wTjkYrWGjaeA9UzY2+CzUi2jM3kJ+w++5H7mePwu4LWKm//wCgrm2pwyeR+Y/VZ9w2Ob8A4aHgVBRcNPNdhvKNXrni0omvVO/8oPkrcu6Q2OU2m7dxVjaDtniFvDXagfphWNpjUBXfgHO5h3VUNmOyF1Gsp6jgYVo5va7is7izhOsvuEPgJ08F6EOp7Xf0pXuboT3tH0WbZTz55NVT7KQu1XO8eSwVm+5C0myHLqsKyVVttBOi51e8tWCl9RJzh2qGkdiHNFQB5xCVObKgplABSE4plS4VCgARCPNlNzSgFUT80ggPXCx1dnip8JV6p8Cu4OUQND+oHzAQ+9WbDxZ6q5y4M0jiGhUGbJ7gUHUHa0v6V2Tyq3q+LPVIeUm9Q+C0py4JS5ONzG2l4EIXGfwz3FwXWfbW9U/pPoqnW3dxa70XRTnx+SUjmgUtWvH5v2UuUv5xwXQ+O3N4FBtvHVpnj6ralPh/JnY5rqLdHP4Ks0NjncCux8azWnT4lEWmlrTHc79lc5cP8ClycM0T1vAoC+NfFehbzJ/Af1D/AIqc3S0bxP7KfVfdfwMfJwBWeNfFWtttTb5ei7HMU9g/UEvwdM6N/UmcX1QpnNHKNXrDgnHKVTW6e5bxyZTOreKh5Gp9cD837LOUOPwXcw/Hu1a08Qp8f/LHetw5Dp/xgPzj0R+4Wf8AkMHaQUy0/wCpj3GH44+wiLYDn5Lb9wN/8mnw9UDyFsrUTwH1Ub0+f5/4XcyFzT+I8UpszDr4han8iu61E9lRZ6lgc3O53VApUX0khbXYpPJjDqfBVu5MYOtwRcw+3hLO0+IP1Uek13RcvBW+wtVD7MNi1GqB+IcFXUtHYe79lzaruasxPoBVmgtT39irLt6zuUo5hDmVcXKX0BTzSHNKxzkt4pQsXmVE14qJQs3HlF/UA/V6ofeT+qP6vVdk8mjrH9LvolNiHWd+h69Bxs5I5XqDQcT6pm8vVhkBxK6fwe8/of6KfBnb/Q70T7CznD7Q2j279lP+obR7g/RdIWR3W/pd6IfBu7fyqbcFvyc7/qG0buA9EW/aCtqG/pC6DrE8fg4NHqh8O/8Ahu/QP+Sv2Ja5MB5ccfmaP0ot5aGrB+n91vFA60z+kf8AJNzLdWR3furbFo545Yb1Y7B+6ccss2HiVvbZ6esj8pVgslHaf0n/AIpm+Bsc4ctM2u8D5tVjeVmdva1n/BbxYqPWP6f2T/dtLb4D0UzfA25Ob95s/kPaxv0ah9409W0/0rpO5KpdZve1c23Ug19INAh1S67AfLzVV/8AtB7uMeo12KkmT42kfwsHYHD6qGvT3cT6rS6xDqjwQ+CGwDgrlPyT2mbnBt8SlInUcVqNiG0e+5A2MbRwWGpM1aMTqI3Ks0Qt5sY3cCgLGdg996mIyOc5oVZHausLC7q++KYWF3U98UxLkcQt7eKFzcV3RYndTy9Uwsb+r5JRMjhc0er5o/Cu6vmu4bI/q+KHw9XqpQyOKLA7s7lY3klx29wXXFKrsHBWNZU39wPopTGSOQ3kQ7+CdvIm48F1CH9Z3AoFrus7gUxZckYPuUILfcdtPj6qJiyZHphTon/MHBT4ej1/A+C8PYrQ+mIvYaA4jTRbxyptn19wuMdZPq6JLRkuh6kUaQP+J4H3qjzNI/5m/IrzNO2EjDxPriobQezv/ZdqfJyxPSvo0v4u3wzy7EnwtHr+B+q8860Zad+ChtWORnLA+9viqk+RiejFlo/xD4ofDUcucPDZ3Lzb7b27pz7sc0ptOkH6xszVp8ko9KaNHWrxVTn2YZ1295XA+J0LTx9Sk50dUe52lSpclpdzu1LVY251mn/SHO8pWOty1Y25X3dlMj/7IXMLAc2jsn0VbrIOrGOHvVZanybSjwaLT9oKWTKPe4gDtIbJ8VjZy24f5VN2+XD6lR3J8jQbs+OqX4GJxAA3FZb1OTolDgsqfaS6P8ETp/3HQPBaG0HVBSe64265tS6yXzLSHS9xEkte4YARO5Yvu7afDT6Lo2MXaYbM3cO7QFcNZzUU7OmmoX0NVPlGyYg842NrJw/KTvHctNJ9id/mjva5vmAuFaKLZJx3xsOfr3IsoN9/Vd4Sm1dnGUIJ9D0LLNY/4rTlrtVv3dZom9wBXnObG7gPRWXzt99kLp7u8jk4o9COTbPneOnWjHej8BZ+uf6vZXnOfO2e9AWiNTxV35GJ6UWGh1juwco2yWfreBXmviczJjap8bvJP9/fepvyMT0/wln2jgde5AWWz9YcCvMutm87BOnd3KfFYk3yDww2E96m/JcT0zrJQmL/AIHxU+BodfzXmfjCRrxndMx2oPtcjF2sAnLdGw4JvyTE9Q6x0MenlngfJFtkodfwK8qeUP5omREnvx104KG2RPSyxjPvJ95lN+S4nqzZKHX8CgbJRH4/Ary/xZ37hMDYoLaZE7c5IjgZ24Qm/IxPUGlQGdQILy7rRjt/NCib8jE5tKN3grucntUbSA0id2G/emNMdU55DAn3gsRgkdnJsnORsk7wrJw07Adu7iq7uGsYYRht7ESP5fMDw7l0MDOqjPZnrt3IX+HpPgiynGF0abcoGuxBzIOQzyxnHUQqQAqCfHXsOaUVxjkOCLhPoT34DVHh4+MQqgNzs6DHHTwjtQ57sj33JYjf+UotM4Hww8dUBBaD++kengpTqn37wzTDKfFG6pQFNU8NuSDXk6HDZ798UHbO7XQY4d/iFbcj3MKNIopqGPfqE9CpBxgTlG72Ut6NffeVmtlWKlDEYveP/RVd/tXLWXsZvTfuRre/H1VTK0YHx2aZ6o08ZxGmGE67U7hrhnB7D4KaP+NF1P1MIclcm993aFCP3XU5iEFU169xpcdAcNTu7VaW+/crk/aGs5tF5YWi4Wl94T0C6H7MQwl3cpJ0ipWzeKvsIi0Tj7z2fRU1RdcQSMCezA4+96BrA6jVLBf8X3dv096oOrbO6Z26QVRzuzfOfspX1I9Mz5qAvNcd2muvb9dUedB7eHmsr3jQYdh7tMkvPa+mHYEsprNUax3ToUzarc8sRlPvcsQrDbA7fOERW1w3CO/uUBsFUaCBO3XdgoajTiD55rGK2haMoy8pKgrz1jnOIQHSBnImPe9Rco2vd74KJYo6LagH4eEfVpnvVnxEAZjtc3s2BY3AfieAd7o8LyWlQEYRtyJ4wR4laohuFsOhkfknw0SmuYksPAfQ+Sy/Cnc7uf6qU2PAwDD2DFWiDWnlQDAAXjkOlhvIJyzjaexc60VqjsjiSI0bwAwyK5tC1l1rrh8S14bG4Mbd4zMbyutb7SKVHnnfLTdTL85uOJpOIjZzgMbl8T1Gs56605P23R9fQ0lHRc1+qrM1zmZc17pBJ6TrwM4kFuADcYAiYjGcR1qdpkAzGGMgTlksdflGk6jzzDzgA6DmYi8cgMJGOYzzyWqhaJaC8wXfhMSJyaSdRhO9fVhFQk0j5s25JNl7a+yeI85Momo46kjDNwhVc4Bq3DPpCUprCcC3slh8yu9rk5UzQXn+131QNQ9m/DDxmVQ62NAl1RgA1lkd5vQAq229kzz1M777BJOGUnaApaFM1sB2f1HtAyx/dODr448NViNtp4f9yjP+th8E33gw4c4wZfibHg6QraFM1h4/mjvWC3OmpRMyA95/9FRv+5XG3N/jUj2eXzZqi1WthuAPa4kkAgnAxjhpgDwXLVfsZuC9yNlmd0ZnM+WHqrQ6TkY95CEjKrWtAGQw/FxMhQ1hgGz3D1GK1BYxSJJ22xmumYGXW9+5TThlMbD5ZLCQTaBLXSKZcHZDFwbBg4zv2cNrp28Wn9kTuyNUI93aOJ8lyeXgfg7RMgmjVmJH4CMe7BdSq0zGepgHD+qFyftKXGyWgAEk0njSZIgao+jKupOQ7Vz1koVCTeNNk6yWDm3HAgybh4rcHxgcQdS0z5leS5P5RfZLDZmuaQS+5DoEOc+qbpnHQzlkF6gPIBJiACTDjkPmwx2FYi+xqS7jujS73t3bJ9wqK9pa3O6J0yHDQZcVyuRftC2uYDXXsXZyC3SBtAjVb61OXTGIBBDhA2g6nbprngpnkriVwcZVIts9VtQTTh2y6Zyw0O7YmqiNCNskjhLSuBTpBlodcAAuta6BAL5cXYEZgOaO7cu0wgAwY3gujiuenNyck+xrUgoqLXcYuy9R9QE5yz8AfG8lp2jS85wjRx8ilFTQk959F2OQ5bGMQNt317UoLccsd4jzSNdB+bwf6KXicnO7hPmgH5o7fH0KiVzXAwRxY1FAahUDRphreI8vogyqwj5gTv5w8M/oqAXzI5r8rgPqi61E/M8djXMw7jHmtmS8AHKCdopkT3uP0TGq/QVcs2tpgeGiynm3fPUx7W8OiEab6MxenZFxx4OCoPL/AGlDrPXFpaH3Hw2tIHRe0BrHi7oQA3tG9aLF9oqFqo1KLqjWc40Nh+oDgSN2WemcHJd2rYGvBF17mkQQWsukHQjCV895f+xwpy6i7oZ3armNd+UziM84714PUelU5Zdz26HqHBYvoejp2MUCSynUEYzRaKjHNaW4i46HO6QwIBgHZjaftfQiXSwT0ZpQ6WRevAOgQ5fM6dVzSDLh2Eg8V22cv0jDXUL+fzG+6Tdyc7HRed6Ul3f2O61Ivsvue2b9paJJcXNbIBEsdJaZukjTA5BWWf7RU2gy9rSSeiA75sAJJxnLZ4Lw7uVbObreZcSAGghwkDZenQE47s4ztPKtme75akgh14ERIuy6DgPlGgyCzjLyayj4Ovynym+pLWW1lOmWlppseQCHTeDuiJmYxKyVLZXIaHWx7gHNIu12RLSHNgE4EFuB0MLDStdkNS8BUGJeSYjPEERlifAapKAsZgX6owdMtBEERJMaDxXRSkuTDjF8HQPKlcvBNotMsDi0h1J56QDSGuDokg8AVz7V9pbU2oSK9YSA2XkBxa0kgGMMC53FSjRsRw51+IIMsmMQQZgAZZ9qpqWOzEf9u0HDE3qTsd8g4cFtaj73+TD014NPJvLlsqVLrLQ4F7rz3OIujBrS9xI6rWjuC9hTptHMs5xpZSkuN8kuLmkHc0m844b145tnsd26a5PymebxBAMwToZAj+UKGwWOC34iDIxNOXCMwIwxw4LlNuXd/DOkEo9l8n0Y28OJbekC44dIRg6ROkgtBjsS1LSHFoLh0ScYpkCWOacHAh2eoGh3L54LBZBI+J7DcIMGPD1TtstmwHxWRJD7pF4GAG543SCdPmO9YSkv3P8AJt4v9q/B7O0OBDrrmCpcDWuPNht7GMGtGUnYuJToWm84l9nN44ktaRIww6Qz3arjfd9mIbetIMF3SLfmGk5zB+qnwNk6M2gdGRNyL+JcCc5i9H5FtSku7+GYcYvsvlHZp1q7JxpO6ZP+C92ZmQWOm7pAnsWmwPdUs1xz2AloaS4VGm7gQem6CcDPd2LzrLHZGlhNoBicbhGUkOw34TuHcatksRgm0AkXR8jpIGEnu13LT1JNVv8ABFpxW+3yevNW8G36tM3SHYFwyJ6QDnuGUmQRmq7ZymCw3alw5gm67fF2XTOUQvO061iaP8Sm6bo6VAuMABuZ3BW/eliyLqR0JNmkwG4G8cdANq556nn4N4afj5G5G5ArNJfSrXfnBljfwuh10SYBMRuXp2Weuxjr9UOIBghsbgdm/Jecs32zo06wYelQLcX02XHNc4kuJaR0hkdvbkvct5OZVYKjaz3tcOiW82WkHYGMk4/vkuU9bVh12TOkNLTn5aOJycwCcMsMTjJOc93fK2Bw2eP1Tnk00yLrXuBGcYkESCAJEYI0xOTsdgwdO/GV6/S60McW9zyeq0pZZLoKXN6v18ZVZInJw7E9eo5sB2EkAScyTAA2mVUSdp99y9yafQ8TTXUIx+Wfr4BM4GMb3fN3vwRp1RqCT/q9UXUjORxyy7ogyVSFdz+Zvj6KJ+bG3/6UUBka6m0dJ9Rs5BgEditAplvz1o2SPLBE2okY9L9Q8iFScTlHverkLZHWQH5aDjvc/wDt5rG+g4HG63cKjR/uK6HwbnYc5TYNrnSe4BMbEyADVacpIBJPBasuRx7Zywyk3pYkjAc4XOP+kAx4Ly3K/LhrNummxoGXz3hvkugmNo1K9ha7G17gW9O7IJk0wMdAQSSrWcl0C1xi8+6SL5cWNOkl2AHZj3rx6muoyo9EIOSs+cU6BInGNTGC0ig0fK7onC+QQdJ6OJA36+C9c+wgtaLjC8gnJwYMMIBM4GM1l+HDQOi6o4SDdY26CbucnTbic1XdmVI818M2IDgGkwXkHFs4EgSQN2OialydeAa0hrSfmcCA/YZjuDYwnavVu5KAbehhyJvloEDTotO1T4AZvpMDScLsuOsXsIHGFlqRVNM8i2wlwhrYbqTqcekTlujTfMlRYCQQ1pjCScAd5OQHevSvsN0S5jiNOjcgaCcRKR9INpB1RgZngXE3dghNxkjznwfR6MXdXSBMbyfl3fWAEdZcLoEAHEHAkjDLPbgu9Tss0ybgcfwsESIyie+die00MG3aLS+pAGMnLG8WuHiruTI4DbNdbgOkdThd7Dt8kRZg0Tdh2QmYE6mSe6c16gclsA6FEtfgMjiMiZPdxVTOSGgwaRk5gNxjy0QZnmqFjEkuxjHE4E7JTGzg9It6IjI4bgMfeq9UzkinMmi5xwzGXBwVnwdN0ugM0GEZThBDo7A5RthTR5elZqbhee1wG1pERo1ome9WPpUi4uLXYCQARdgDANGOQjDiu/XsDXAOE4AzJx4QRCpPJrDdvHEzBvAC6eyAIIIUuxkvJwWig44tcNMyR2YLUOSaXVPFy9BQ5Ha3KADmSWknGdXfVXVbBAJaGwBJm6cs9TsWjDb5PNN5LpdXz+pRPI1Pqkd59V6N9ilslrQCAQYGyTjIjxTO5ExER2FxxG6B9UTsjvk8z9wMOADydx+kFeq+x/J1azkxUuUielTqEOkxg5rBBacsZHensNhDKt+8ABgGEuxMYAuBymMDnjguq+gSS4uI6PyCbgymQ1vmSvPqyTWJ6dFSTys2m1ET/wByJgQBdDgHExiHCA4TB2yufbaXOk33Pz/CYMdrQJQszoBwVodtw7VrS9OpLJjU15J0cx3JbQ9jhzrocw4vMYOacQdmfcui543jdJTYbeDkec7/AB9V64aajueaWo5COg6cYUaN0dwKj3HZ5eisoVG6tPaCB5jFdDmVE+4Ci2A0/wD9P6FEKc57W6EntH7oAjb4fug1MAR7lTYgBUKvFB+7i31VJko80VNgVUrU4vLbmRi8CC09hW60QGgx0jgMctVQxke5801TEQcuHkvLOEnNPsd4ziotdyg1IP0gYpmNaMYAPvLYmpNAwDYAyMz2b09wLuqOVsrcQUDRmMThoCQPBWw1Qu2FaMiGntxjvQdTbsiMcNcv24KGVAN3mlAFaztfm0HtAJ8VVTsLA4FrBIyIHotAd2oVmB8XhejKRkgA2gJ+XuxjthVVKgbUN+ALrSJwyLp+hV4pDY3GJ6I0mMI3lClycx+N0AB34WtAcRtgSQDOG0LMmqKihnKVMkjnGnYAdfqmY0uHzNdJzDRwzOK1VrC0Y3W/pHoiKRjBsbwFV7kOhk+HGE4HIlpLZPYFU/k/pAg5T8znmcMMiNds5LdkpKuK4FswU+TozbSOOPR4x4qW+g1tJ0NaCIi6I/ECMs810CAqbbZy+mWgxPAxoVcdiWVuZeaJe7ECSMjhnl7lFvJzI24QScyBlO1LTrXqYN2+5hAIkFwIiSCcDtWmtZw9sGROJg+B2qJJ9i2VWKywCJvCToIn+0QralFvVadT0ROOvals1F7cCQRu1/p2QrHSDOGX9s+/is/TVdDWTvqUUHAnAgjcZO9amt7fe5YbLF6SLh0DYg6yf5vTVbxVCultaE+zEcN48UsDa1WuxySXNw4LozAzG9iDmbMEQ33Cl1ALBURv7wooCikRrPcArpb/AD8GpcEpeFm/BBam6Y3wEt5NeCN0bEsAaSdE7mkZgjuS3VC0rLu/BtVQOcUFREMKl07FoyEOn8KYdkJWyf2kpH4bUoFhlApQfeKIKlAsayf7j1QgIA7kC5AOQlAEjE4HQkZ7Rke9QU+zinazYBOeezHRRqkEXWinAkHVZYW201WlsDwyWYMWYOkaYoaN/BAtVkKFdMzNCAKjlB12k492GYnCcIV6S02e+wtOo4bCmWxA2WzBjAG9p2kmMT4cFbe9wkaY27FHnDASdkx4la/0BHVheu3Hf6gOjxVoedPLzRDUpco5MobrpxiNn9k11V3t6bnETQCT2JQAcxHYUZ3nwUjf4BWyBFPtQNPt4qEuGgPYlNfcqCc2Nh4qKc8FEKZwr2NCKi5yIAhK5RRRFIEwRUQgQUtRFRClIeRkSOxFiii2+hCwqUR0kVFIlYLQMUQookupEGPfcnpjB/8Ap/3NUUWGaKCnYcFFFQOoooskIExUUQCFRRRAByAUUWgREqKLIAUyiioIpKiiqASFFFFsH//Z">
            <a:extLst>
              <a:ext uri="{FF2B5EF4-FFF2-40B4-BE49-F238E27FC236}">
                <a16:creationId xmlns:a16="http://schemas.microsoft.com/office/drawing/2014/main" id="{E2A60A33-E96C-4183-9F1E-1608CBBC70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sl-SI" sz="135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3909" name="Picture 5">
            <a:extLst>
              <a:ext uri="{FF2B5EF4-FFF2-40B4-BE49-F238E27FC236}">
                <a16:creationId xmlns:a16="http://schemas.microsoft.com/office/drawing/2014/main" id="{314EEFDA-CA57-44DA-AB2F-3329CF03DE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54517" y="917973"/>
            <a:ext cx="1751409" cy="110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CDACFF8-7747-407D-9A51-E5417DBE4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122" y="1134543"/>
            <a:ext cx="2293144" cy="112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18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072" y="2219417"/>
            <a:ext cx="6979329" cy="3200481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altLang="sl-SI" sz="3600" b="1" cap="none" spc="0" dirty="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Hvala vam za čas in pozornost!</a:t>
            </a:r>
            <a:br>
              <a:rPr lang="sl-SI" altLang="sl-SI" sz="3600" b="1" cap="none" spc="0" dirty="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sl-SI" altLang="sl-SI" sz="3600" b="1" cap="none" spc="0" dirty="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Zahvalno pismo</a:t>
            </a:r>
            <a:br>
              <a:rPr lang="sl-SI" altLang="sl-SI" sz="3600" b="1" cap="none" spc="0" dirty="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sl-SI" altLang="sl-SI" sz="2000" b="1" cap="none" spc="0" dirty="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Zorica Zaklan </a:t>
            </a:r>
            <a:br>
              <a:rPr kumimoji="0" lang="sl-SI" alt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sl-SI" alt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sl-SI" altLang="sl-SI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Sreča kot najvišja vrednota: Človeka osrečujejo njegovi lastni napori, brž ko spozna potrebne prvine za srečo: preproste užitke, poguma, nesebičnost, ljubezen do dela in predvsem čisto vest. (</a:t>
            </a:r>
            <a:r>
              <a:rPr kumimoji="0" lang="sl-SI" altLang="sl-SI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Amatine</a:t>
            </a:r>
            <a:r>
              <a:rPr kumimoji="0" lang="sl-SI" altLang="sl-SI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l-SI" altLang="sl-SI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Aurore</a:t>
            </a:r>
            <a:r>
              <a:rPr kumimoji="0" lang="sl-SI" altLang="sl-SI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l-SI" altLang="sl-SI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Lucile</a:t>
            </a:r>
            <a:r>
              <a:rPr kumimoji="0" lang="sl-SI" altLang="sl-SI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l-SI" altLang="sl-SI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Dupin</a:t>
            </a:r>
            <a:r>
              <a:rPr kumimoji="0" lang="sl-SI" altLang="sl-SI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»George Sand«)</a:t>
            </a:r>
            <a:br>
              <a:rPr kumimoji="0" lang="sl-SI" altLang="sl-SI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sl-SI" altLang="sl-SI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sl-SI" altLang="sl-SI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»Sreča je, da je pred mano pot, a slast je v tem, da grem.« Janez Menart</a:t>
            </a:r>
            <a:br>
              <a:rPr kumimoji="0" lang="sl-SI" altLang="sl-SI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sl-SI" altLang="sl-SI" sz="2200" b="1" i="1" u="none" strike="noStrike" kern="0" cap="none" spc="0" normalizeH="0" baseline="0" noProof="0" dirty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endParaRPr kumimoji="0" lang="sl-SI" altLang="sl-SI" sz="2200" b="1" i="1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3949997-7B6F-4C9D-BEB6-EFBCB7741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0391" y="1946786"/>
            <a:ext cx="2121592" cy="262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13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">
            <a:extLst>
              <a:ext uri="{FF2B5EF4-FFF2-40B4-BE49-F238E27FC236}">
                <a16:creationId xmlns:a16="http://schemas.microsoft.com/office/drawing/2014/main" id="{6CA4FF83-5F52-4EC8-866D-DE6D6DA1B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836613"/>
            <a:ext cx="76327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3600" dirty="0">
                <a:solidFill>
                  <a:srgbClr val="0000FF"/>
                </a:solidFill>
                <a:latin typeface="Arial" panose="020B0604020202020204" pitchFamily="34" charset="0"/>
              </a:rPr>
              <a:t>VREDNOTE</a:t>
            </a:r>
            <a:endParaRPr lang="sl-SI" altLang="sl-SI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18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1800" dirty="0">
                <a:solidFill>
                  <a:srgbClr val="0000CC"/>
                </a:solidFill>
              </a:rPr>
              <a:t> </a:t>
            </a:r>
            <a:endParaRPr lang="sl-SI" altLang="sl-SI" sz="18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1800" dirty="0">
              <a:solidFill>
                <a:srgbClr val="330066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58723" name="Rectangle 1">
            <a:extLst>
              <a:ext uri="{FF2B5EF4-FFF2-40B4-BE49-F238E27FC236}">
                <a16:creationId xmlns:a16="http://schemas.microsoft.com/office/drawing/2014/main" id="{09CFBAAF-0F9B-43AE-BDF8-DBEBF08AF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2060576"/>
            <a:ext cx="619125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000" b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sl-SI" altLang="sl-SI" sz="20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sl-SI" sz="2000" b="0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</a:t>
            </a:r>
            <a:r>
              <a:rPr lang="pl-PL" altLang="sl-SI" sz="2000" b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pl-PL" altLang="sl-SI" sz="2400" b="0">
                <a:solidFill>
                  <a:srgbClr val="0000FF"/>
                </a:solidFill>
                <a:latin typeface="Arial" panose="020B0604020202020204" pitchFamily="34" charset="0"/>
              </a:rPr>
              <a:t>Če se vse vrednote, ki jih imamo, nanašajo na področje </a:t>
            </a:r>
            <a:r>
              <a:rPr lang="pl-PL" altLang="sl-SI" sz="2400">
                <a:solidFill>
                  <a:srgbClr val="0000FF"/>
                </a:solidFill>
                <a:latin typeface="Arial" panose="020B0604020202020204" pitchFamily="34" charset="0"/>
              </a:rPr>
              <a:t>JAZ</a:t>
            </a:r>
            <a:r>
              <a:rPr lang="pl-PL" altLang="sl-SI" sz="2400" b="0">
                <a:solidFill>
                  <a:srgbClr val="0000FF"/>
                </a:solidFill>
                <a:latin typeface="Arial" panose="020B0604020202020204" pitchFamily="34" charset="0"/>
              </a:rPr>
              <a:t>, se življenje lahko prelevi v </a:t>
            </a:r>
            <a:r>
              <a:rPr lang="pl-PL" altLang="sl-SI" sz="2400" b="0">
                <a:solidFill>
                  <a:srgbClr val="FF0000"/>
                </a:solidFill>
                <a:latin typeface="Arial" panose="020B0604020202020204" pitchFamily="34" charset="0"/>
              </a:rPr>
              <a:t>egoistični obstoj, poln osamljenosti</a:t>
            </a:r>
            <a:r>
              <a:rPr lang="pl-PL" altLang="sl-SI" sz="24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endParaRPr lang="sl-SI" altLang="sl-SI" sz="24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400" b="0">
                <a:solidFill>
                  <a:srgbClr val="0000FF"/>
                </a:solidFill>
                <a:latin typeface="Arial" panose="020B0604020202020204" pitchFamily="34" charset="0"/>
              </a:rPr>
              <a:t> </a:t>
            </a:r>
            <a:endParaRPr lang="sl-SI" altLang="sl-SI" sz="24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sl-SI" sz="2400" b="0" dirty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</a:t>
            </a:r>
            <a:r>
              <a:rPr lang="pl-PL" altLang="sl-SI" sz="2400" b="0">
                <a:solidFill>
                  <a:srgbClr val="0000FF"/>
                </a:solidFill>
                <a:latin typeface="Arial" panose="020B0604020202020204" pitchFamily="34" charset="0"/>
              </a:rPr>
              <a:t>	Če se vse vrednote, ki jih imamo, nanašajo na področje </a:t>
            </a:r>
            <a:r>
              <a:rPr lang="pl-PL" altLang="sl-SI" sz="2400">
                <a:solidFill>
                  <a:srgbClr val="0000FF"/>
                </a:solidFill>
                <a:latin typeface="Arial" panose="020B0604020202020204" pitchFamily="34" charset="0"/>
              </a:rPr>
              <a:t>TI</a:t>
            </a:r>
            <a:r>
              <a:rPr lang="pl-PL" altLang="sl-SI" sz="2400" b="0">
                <a:solidFill>
                  <a:srgbClr val="0000FF"/>
                </a:solidFill>
                <a:latin typeface="Arial" panose="020B0604020202020204" pitchFamily="34" charset="0"/>
              </a:rPr>
              <a:t> (odnose), se lahko zgodi, da </a:t>
            </a:r>
            <a:r>
              <a:rPr lang="pl-PL" altLang="sl-SI" sz="2400" b="0">
                <a:solidFill>
                  <a:srgbClr val="FF0000"/>
                </a:solidFill>
                <a:latin typeface="Arial" panose="020B0604020202020204" pitchFamily="34" charset="0"/>
              </a:rPr>
              <a:t>zatajimo lastno osebnost</a:t>
            </a:r>
            <a:r>
              <a:rPr lang="pl-PL" altLang="sl-SI" sz="2400" b="0">
                <a:solidFill>
                  <a:srgbClr val="0000FF"/>
                </a:solidFill>
                <a:latin typeface="Arial" panose="020B0604020202020204" pitchFamily="34" charset="0"/>
              </a:rPr>
              <a:t>. Zaradi tega je pogosto ogroženo naše zdravje.</a:t>
            </a:r>
            <a:endParaRPr lang="sl-SI" altLang="sl-SI" sz="24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400" b="0">
                <a:solidFill>
                  <a:srgbClr val="0000FF"/>
                </a:solidFill>
                <a:latin typeface="Arial" panose="020B0604020202020204" pitchFamily="34" charset="0"/>
              </a:rPr>
              <a:t> </a:t>
            </a:r>
            <a:endParaRPr lang="sl-SI" altLang="sl-SI" sz="2400" b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158724" name="Picture 1">
            <a:extLst>
              <a:ext uri="{FF2B5EF4-FFF2-40B4-BE49-F238E27FC236}">
                <a16:creationId xmlns:a16="http://schemas.microsoft.com/office/drawing/2014/main" id="{4B3B144F-F0BD-4FB4-A1B2-19B7D1569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9" y="214314"/>
            <a:ext cx="19907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">
            <a:extLst>
              <a:ext uri="{FF2B5EF4-FFF2-40B4-BE49-F238E27FC236}">
                <a16:creationId xmlns:a16="http://schemas.microsoft.com/office/drawing/2014/main" id="{05986D11-0DF8-4CEC-B3B4-601D74EA2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836614"/>
            <a:ext cx="7632700" cy="57800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altLang="sl-SI" sz="3600" b="1" dirty="0">
                <a:solidFill>
                  <a:srgbClr val="0000FF"/>
                </a:solidFill>
                <a:latin typeface="Arial" charset="0"/>
              </a:rPr>
              <a:t>VREDNOTE</a:t>
            </a:r>
            <a:endParaRPr lang="sl-SI" altLang="sl-SI" b="1" dirty="0">
              <a:solidFill>
                <a:srgbClr val="0000CC"/>
              </a:solidFill>
              <a:latin typeface="Times New Roman" pitchFamily="18" charset="0"/>
            </a:endParaRP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  <a:defRPr/>
            </a:pPr>
            <a:endParaRPr lang="sl-SI" altLang="sl-SI" b="1" dirty="0">
              <a:solidFill>
                <a:srgbClr val="0000CC"/>
              </a:solidFill>
              <a:latin typeface="Times New Roman" pitchFamily="18" charset="0"/>
            </a:endParaRP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defRPr/>
            </a:pPr>
            <a:endParaRPr lang="sl-SI" dirty="0">
              <a:solidFill>
                <a:srgbClr val="000000"/>
              </a:solidFill>
              <a:latin typeface="Arial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sl-SI" sz="2400" dirty="0">
                <a:solidFill>
                  <a:srgbClr val="0000CC"/>
                </a:solidFill>
                <a:latin typeface="Arial" charset="0"/>
              </a:rPr>
              <a:t>Če se vse vrednote, ki jih imamo, nanašajo na področje </a:t>
            </a:r>
            <a:r>
              <a:rPr lang="sl-SI" sz="2400" b="1" dirty="0">
                <a:solidFill>
                  <a:srgbClr val="FF0000"/>
                </a:solidFill>
                <a:latin typeface="Arial" charset="0"/>
              </a:rPr>
              <a:t>STVARI (načela</a:t>
            </a:r>
            <a:r>
              <a:rPr lang="sl-SI" sz="2400" dirty="0">
                <a:solidFill>
                  <a:srgbClr val="0000CC"/>
                </a:solidFill>
                <a:latin typeface="Arial" charset="0"/>
              </a:rPr>
              <a:t>), je življenje lahko </a:t>
            </a:r>
            <a:r>
              <a:rPr lang="sl-SI" sz="2400" dirty="0">
                <a:solidFill>
                  <a:srgbClr val="FF0000"/>
                </a:solidFill>
                <a:latin typeface="Arial" charset="0"/>
              </a:rPr>
              <a:t>odtujeno, polno fanatizma, celo mučeniško</a:t>
            </a:r>
            <a:r>
              <a:rPr lang="pl-PL" sz="2400" dirty="0">
                <a:solidFill>
                  <a:srgbClr val="0000CC"/>
                </a:solidFill>
                <a:latin typeface="Arial" charset="0"/>
              </a:rPr>
              <a:t>.</a:t>
            </a:r>
            <a:endParaRPr lang="sl-SI" sz="2400" dirty="0">
              <a:solidFill>
                <a:srgbClr val="0000CC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 dirty="0">
                <a:solidFill>
                  <a:srgbClr val="0000CC"/>
                </a:solidFill>
                <a:latin typeface="Arial" charset="0"/>
              </a:rPr>
              <a:t> </a:t>
            </a:r>
            <a:endParaRPr lang="sl-SI" sz="2400" dirty="0">
              <a:solidFill>
                <a:srgbClr val="0000CC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2400" b="1" dirty="0">
                <a:solidFill>
                  <a:srgbClr val="0000CC"/>
                </a:solidFill>
                <a:latin typeface="Arial" charset="0"/>
              </a:rPr>
              <a:t>RAVNOVESJE</a:t>
            </a:r>
            <a:r>
              <a:rPr lang="sl-SI" sz="2400" dirty="0">
                <a:solidFill>
                  <a:srgbClr val="0000CC"/>
                </a:solidFill>
                <a:latin typeface="Arial" charset="0"/>
              </a:rPr>
              <a:t> na vseh treh področjih prinaša življenjsko skladnost</a:t>
            </a:r>
            <a:r>
              <a:rPr lang="pl-PL" sz="2400" dirty="0">
                <a:solidFill>
                  <a:srgbClr val="0000CC"/>
                </a:solidFill>
                <a:latin typeface="Arial" charset="0"/>
              </a:rPr>
              <a:t>.</a:t>
            </a:r>
            <a:endParaRPr lang="sl-SI" sz="2400" dirty="0">
              <a:solidFill>
                <a:srgbClr val="0000CC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 dirty="0">
                <a:solidFill>
                  <a:srgbClr val="0000CC"/>
                </a:solidFill>
                <a:latin typeface="Arial" charset="0"/>
              </a:rPr>
              <a:t> </a:t>
            </a:r>
            <a:endParaRPr lang="sl-SI" sz="2400" dirty="0">
              <a:solidFill>
                <a:srgbClr val="0000CC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  <a:defRPr/>
            </a:pPr>
            <a:endParaRPr lang="sl-SI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  <a:defRPr/>
            </a:pPr>
            <a:endParaRPr lang="sl-SI" altLang="sl-SI" b="1" dirty="0">
              <a:solidFill>
                <a:srgbClr val="0000CC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defRPr/>
            </a:pPr>
            <a:r>
              <a:rPr lang="sl-SI" altLang="sl-SI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endParaRPr lang="sl-SI" altLang="sl-SI" dirty="0">
              <a:solidFill>
                <a:srgbClr val="0000FF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  <a:defRPr/>
            </a:pPr>
            <a:endParaRPr lang="sl-SI" altLang="sl-SI" b="1" dirty="0">
              <a:solidFill>
                <a:srgbClr val="330066"/>
              </a:solidFill>
              <a:latin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 dirty="0">
              <a:solidFill>
                <a:srgbClr val="0000FF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159747" name="Picture 4">
            <a:extLst>
              <a:ext uri="{FF2B5EF4-FFF2-40B4-BE49-F238E27FC236}">
                <a16:creationId xmlns:a16="http://schemas.microsoft.com/office/drawing/2014/main" id="{F0051D77-7675-4325-8E27-3F793823D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4414839"/>
            <a:ext cx="2087562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4A90F385-836E-40A5-AADA-46C9ECD9D6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620713"/>
            <a:ext cx="6985000" cy="5903912"/>
          </a:xfrm>
        </p:spPr>
        <p:txBody>
          <a:bodyPr/>
          <a:lstStyle/>
          <a:p>
            <a:pPr algn="ctr" eaLnBrk="1" hangingPunct="1"/>
            <a:br>
              <a:rPr lang="sl-SI" altLang="sl-SI" dirty="0"/>
            </a:br>
            <a:r>
              <a:rPr lang="sl-SI" altLang="sl-SI" sz="3200" dirty="0">
                <a:latin typeface="Arial" panose="020B0604020202020204" pitchFamily="34" charset="0"/>
                <a:cs typeface="Arial" panose="020B0604020202020204" pitchFamily="34" charset="0"/>
              </a:rPr>
              <a:t>Česar se bojimo pri realizaciji cilja?</a:t>
            </a:r>
            <a:br>
              <a:rPr lang="sl-SI" altLang="sl-SI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altLang="sl-SI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2400" dirty="0">
                <a:latin typeface="Arial" panose="020B0604020202020204" pitchFamily="34" charset="0"/>
                <a:cs typeface="Arial" panose="020B0604020202020204" pitchFamily="34" charset="0"/>
              </a:rPr>
              <a:t>Da časovno ne bodo zmogli (</a:t>
            </a:r>
            <a:r>
              <a:rPr lang="sl-SI" altLang="sl-SI" sz="2400" u="sng" dirty="0">
                <a:latin typeface="Arial" panose="020B0604020202020204" pitchFamily="34" charset="0"/>
                <a:cs typeface="Arial" panose="020B0604020202020204" pitchFamily="34" charset="0"/>
              </a:rPr>
              <a:t>priprava načrtov</a:t>
            </a:r>
            <a:r>
              <a:rPr lang="sl-SI" altLang="sl-SI" sz="2400" dirty="0">
                <a:latin typeface="Arial" panose="020B0604020202020204" pitchFamily="34" charset="0"/>
                <a:cs typeface="Arial" panose="020B0604020202020204" pitchFamily="34" charset="0"/>
              </a:rPr>
              <a:t>: dnevnega, tedenskega, mesečnega, letnega, študijski načrt)</a:t>
            </a:r>
            <a:br>
              <a:rPr lang="sl-SI" altLang="sl-SI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Postopnost v naravi</a:t>
            </a:r>
            <a:r>
              <a:rPr lang="sl-SI" altLang="sl-SI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sz="2400" dirty="0">
                <a:latin typeface="Arial" panose="020B0604020202020204" pitchFamily="34" charset="0"/>
                <a:cs typeface="Arial" panose="020B0604020202020204" pitchFamily="34" charset="0"/>
              </a:rPr>
              <a:t>in “Metoda rezanje salame, ali metoda rezin”</a:t>
            </a:r>
            <a:br>
              <a:rPr lang="sl-SI" altLang="sl-SI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2400" dirty="0">
                <a:latin typeface="Arial" panose="020B0604020202020204" pitchFamily="34" charset="0"/>
                <a:cs typeface="Arial" panose="020B0604020202020204" pitchFamily="34" charset="0"/>
              </a:rPr>
              <a:t>Strah pred ocenjevanjem: samopodoba, kakovost</a:t>
            </a:r>
            <a:br>
              <a:rPr lang="sl-SI" altLang="sl-SI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2400" u="sng" dirty="0">
                <a:latin typeface="Arial" panose="020B0604020202020204" pitchFamily="34" charset="0"/>
                <a:cs typeface="Arial" panose="020B0604020202020204" pitchFamily="34" charset="0"/>
              </a:rPr>
              <a:t>Proaktivno delovanje (Ustvarjam, torej sem – Dokler prispevam, do takrat živim)</a:t>
            </a:r>
            <a:br>
              <a:rPr lang="sl-SI" altLang="sl-SI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2400" dirty="0">
                <a:latin typeface="Arial" panose="020B0604020202020204" pitchFamily="34" charset="0"/>
                <a:cs typeface="Arial" panose="020B0604020202020204" pitchFamily="34" charset="0"/>
              </a:rPr>
              <a:t>Obvladovanje emocij (negativna čustva)</a:t>
            </a:r>
            <a:br>
              <a:rPr lang="sl-SI" altLang="sl-SI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altLang="sl-SI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2400" dirty="0">
                <a:latin typeface="Arial" panose="020B0604020202020204" pitchFamily="34" charset="0"/>
                <a:cs typeface="Arial" panose="020B0604020202020204" pitchFamily="34" charset="0"/>
              </a:rPr>
              <a:t>Spodbujanje k pozitivni življenjski drži in etičnosti </a:t>
            </a:r>
            <a:r>
              <a:rPr lang="sl-SI" altLang="sl-SI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(vizualizacija)</a:t>
            </a:r>
            <a:br>
              <a:rPr lang="sl-SI" altLang="sl-SI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altLang="sl-SI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altLang="sl-SI" sz="1800" dirty="0"/>
            </a:br>
            <a:br>
              <a:rPr lang="sl-SI" altLang="sl-SI" sz="1800" dirty="0"/>
            </a:br>
            <a:endParaRPr lang="en-GB" altLang="sl-SI" sz="1800" dirty="0"/>
          </a:p>
        </p:txBody>
      </p:sp>
      <p:pic>
        <p:nvPicPr>
          <p:cNvPr id="162819" name="Picture 2" descr="http://www.e-vitamin.si/zdrava-hrana/jabolko.jpg">
            <a:extLst>
              <a:ext uri="{FF2B5EF4-FFF2-40B4-BE49-F238E27FC236}">
                <a16:creationId xmlns:a16="http://schemas.microsoft.com/office/drawing/2014/main" id="{A7CA7124-EB3D-4716-9317-3459B6443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599" y="120650"/>
            <a:ext cx="2845047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>
            <a:extLst>
              <a:ext uri="{FF2B5EF4-FFF2-40B4-BE49-F238E27FC236}">
                <a16:creationId xmlns:a16="http://schemas.microsoft.com/office/drawing/2014/main" id="{068224A7-4413-4F00-BBDA-C5182B757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6117" y="589934"/>
            <a:ext cx="8286598" cy="472744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altLang="sl-SI" sz="3600" b="1" kern="0" dirty="0">
                <a:solidFill>
                  <a:srgbClr val="0000CC"/>
                </a:solidFill>
                <a:latin typeface="Arial" panose="020B0604020202020204" pitchFamily="34" charset="0"/>
                <a:cs typeface="Arial" pitchFamily="34" charset="0"/>
              </a:rPr>
              <a:t>Kalibriranje – „branje misli“</a:t>
            </a: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  <a:defRPr/>
            </a:pPr>
            <a:endParaRPr lang="sl-SI" altLang="sl-SI" b="1" dirty="0">
              <a:solidFill>
                <a:srgbClr val="330066"/>
              </a:solidFill>
              <a:latin typeface="Times New Roman" pitchFamily="18" charset="0"/>
            </a:endParaRP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l-SI" altLang="sl-SI" sz="2400" b="1" kern="0" dirty="0">
                <a:solidFill>
                  <a:srgbClr val="0000CC"/>
                </a:solidFill>
                <a:latin typeface="Arial" panose="020B0604020202020204" pitchFamily="34" charset="0"/>
                <a:cs typeface="Arial" pitchFamily="34" charset="0"/>
              </a:rPr>
              <a:t>Je veščina, ki je izjemno pomembna, če želimo biti pri svoji komunikaciji uspešni. </a:t>
            </a: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l-SI" altLang="sl-SI" sz="2400" b="1" kern="0" dirty="0">
                <a:solidFill>
                  <a:srgbClr val="0000CC"/>
                </a:solidFill>
                <a:latin typeface="Arial" panose="020B0604020202020204" pitchFamily="34" charset="0"/>
                <a:cs typeface="Arial" pitchFamily="34" charset="0"/>
              </a:rPr>
              <a:t>Izhaja iz aksioma NLP, da sta telo in um celota, en medsebojno povezan sistem. </a:t>
            </a: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l-SI" altLang="sl-SI" sz="2400" b="1" kern="0" dirty="0">
                <a:solidFill>
                  <a:srgbClr val="0000CC"/>
                </a:solidFill>
                <a:latin typeface="Arial" panose="020B0604020202020204" pitchFamily="34" charset="0"/>
                <a:cs typeface="Arial" pitchFamily="34" charset="0"/>
              </a:rPr>
              <a:t>Zaznati moramo odzive sogovornika (spremembe vedenja in na vzorce na neverbalni ravni). </a:t>
            </a:r>
            <a:br>
              <a:rPr lang="sl-SI" altLang="sl-SI" sz="2400" b="1" i="1" dirty="0">
                <a:solidFill>
                  <a:srgbClr val="3333FF"/>
                </a:solidFill>
                <a:latin typeface="Arial" panose="020B0604020202020204" pitchFamily="34" charset="0"/>
                <a:cs typeface="Arial" pitchFamily="34" charset="0"/>
              </a:rPr>
            </a:br>
            <a:br>
              <a:rPr lang="sl-SI" altLang="sl-SI" sz="2400" b="1" kern="0" dirty="0">
                <a:solidFill>
                  <a:srgbClr val="0000CC"/>
                </a:solidFill>
                <a:latin typeface="Arial" panose="020B0604020202020204" pitchFamily="34" charset="0"/>
                <a:cs typeface="Arial" pitchFamily="34" charset="0"/>
              </a:rPr>
            </a:br>
            <a:endParaRPr lang="sl-SI" altLang="sl-SI" b="1" dirty="0">
              <a:solidFill>
                <a:srgbClr val="0000FF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  <a:defRPr/>
            </a:pPr>
            <a:endParaRPr lang="sl-SI" altLang="sl-SI" b="1" dirty="0">
              <a:solidFill>
                <a:srgbClr val="330066"/>
              </a:solidFill>
              <a:latin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 dirty="0">
              <a:solidFill>
                <a:srgbClr val="0000FF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64867" name="Rectangle 1">
            <a:extLst>
              <a:ext uri="{FF2B5EF4-FFF2-40B4-BE49-F238E27FC236}">
                <a16:creationId xmlns:a16="http://schemas.microsoft.com/office/drawing/2014/main" id="{D8C3FEE7-38D2-45BD-967C-1547677AA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4DF2A1B-EDFD-434D-B075-2B1790F96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349" y="4005262"/>
            <a:ext cx="47625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4487"/>
      </p:ext>
    </p:extLst>
  </p:cSld>
  <p:clrMapOvr>
    <a:masterClrMapping/>
  </p:clrMapOvr>
</p:sld>
</file>

<file path=ppt/theme/theme1.xml><?xml version="1.0" encoding="utf-8"?>
<a:theme xmlns:a="http://schemas.openxmlformats.org/drawingml/2006/main" name="Značka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Moje Znanje">
      <a:majorFont>
        <a:latin typeface="Berlin Sans FB"/>
        <a:ea typeface=""/>
        <a:cs typeface=""/>
      </a:majorFont>
      <a:minorFont>
        <a:latin typeface="Berlin Sans FB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je Znanje PowerPoint template" id="{EE203216-807A-4B81-9BEA-6D212EA3C112}" vid="{253455AD-3734-4BB4-BFB2-9F06F96C7CE1}"/>
    </a:ext>
  </a:extLst>
</a:theme>
</file>

<file path=ppt/theme/theme10.xml><?xml version="1.0" encoding="utf-8"?>
<a:theme xmlns:a="http://schemas.openxmlformats.org/drawingml/2006/main" name="32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7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5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5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4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4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6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3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MojeZnanje_PPT template (2)</Template>
  <TotalTime>1813</TotalTime>
  <Words>3586</Words>
  <Application>Microsoft Office PowerPoint</Application>
  <PresentationFormat>Širokozaslonsko</PresentationFormat>
  <Paragraphs>576</Paragraphs>
  <Slides>53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15</vt:i4>
      </vt:variant>
      <vt:variant>
        <vt:lpstr>Naslovi diapozitivov</vt:lpstr>
      </vt:variant>
      <vt:variant>
        <vt:i4>53</vt:i4>
      </vt:variant>
    </vt:vector>
  </HeadingPairs>
  <TitlesOfParts>
    <vt:vector size="76" baseType="lpstr">
      <vt:lpstr>Arial</vt:lpstr>
      <vt:lpstr>Arial Narrow</vt:lpstr>
      <vt:lpstr>Berlin Sans FB</vt:lpstr>
      <vt:lpstr>Calibri</vt:lpstr>
      <vt:lpstr>Gill Sans MT</vt:lpstr>
      <vt:lpstr>Times New Roman</vt:lpstr>
      <vt:lpstr>Verdana</vt:lpstr>
      <vt:lpstr>Wingdings</vt:lpstr>
      <vt:lpstr>Značka</vt:lpstr>
      <vt:lpstr>12_Network</vt:lpstr>
      <vt:lpstr>4_Network</vt:lpstr>
      <vt:lpstr>1_Network</vt:lpstr>
      <vt:lpstr>14_Network</vt:lpstr>
      <vt:lpstr>34_Network</vt:lpstr>
      <vt:lpstr>36_Network</vt:lpstr>
      <vt:lpstr>Network</vt:lpstr>
      <vt:lpstr>13_Network</vt:lpstr>
      <vt:lpstr>32_Network</vt:lpstr>
      <vt:lpstr>37_Network</vt:lpstr>
      <vt:lpstr>15_Network</vt:lpstr>
      <vt:lpstr>3_Network</vt:lpstr>
      <vt:lpstr>35_Network</vt:lpstr>
      <vt:lpstr>5_Network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 Česar se bojimo pri realizaciji cilja?  Da časovno ne bodo zmogli (priprava načrtov: dnevnega, tedenskega, mesečnega, letnega, študijski načrt) Postopnost v naravi in “Metoda rezanje salame, ali metoda rezin” Strah pred ocenjevanjem: samopodoba, kakovost Proaktivno delovanje (Ustvarjam, torej sem – Dokler prispevam, do takrat živim) Obvladovanje emocij (negativna čustva)  Spodbujanje k pozitivni življenjski drži in etičnosti (vizualizacija)   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Uporaba NLP in dodana vrednost  • Pripomore k boljši učinkovitosti. Z NLP lahko izboljšamo notranja stanja. • NLP tehnike so dobro orodje za doseganje kompetenc . • S pomočjo NLP tehnik dosežemo karierni uspeh. • NLP tehnike spodbujajo inovativnost. • NLP izboljša komunikacijske sposobnosti in odnose </vt:lpstr>
      <vt:lpstr>Uporaba NLP in dodana vrednost • S tehnikami NLP dosežemo konkurenčno prednost. • Izboljšamo voditeljske sposobnosti. • Dosežemo pozitivno življenjsko držo in agilnost v razmišljanju. • Smo bolj odločni in proaktivni v delovanju, na ta način tudi bolj sposobni in uspešni.</vt:lpstr>
      <vt:lpstr>Vaša ideja – bodoči cilj, podjetje </vt:lpstr>
      <vt:lpstr>PowerPointova predstavitev</vt:lpstr>
      <vt:lpstr>PowerPointova predstavitev</vt:lpstr>
      <vt:lpstr>PowerPointova predstavitev</vt:lpstr>
      <vt:lpstr>Vaje  Dan, ki ga preživim le zase.  Moje najljubše dejanje, na kaj sem ponosen.  Kaj sem danes dobrega naredil.  Bleščeče avenije moje prihodnosti!   Kaj je božansko v meni in po čem se me bodo spominjali?     </vt:lpstr>
      <vt:lpstr>Kreativna naloga  »Karkoli lahko storiš ali sanjaš, da lahko storiš, stori! Pogum ima v sebi genija, moč in čarobno privlačnost.« (Goethe) </vt:lpstr>
      <vt:lpstr>PowerPointova predstavitev</vt:lpstr>
      <vt:lpstr>PowerPointova predstavitev</vt:lpstr>
      <vt:lpstr>PowerPointova predstavitev</vt:lpstr>
      <vt:lpstr>                </vt:lpstr>
      <vt:lpstr>Hvala vam za čas in pozornost! Zahvalno pismo Zorica Zaklan   Sreča kot najvišja vrednota: Človeka osrečujejo njegovi lastni napori, brž ko spozna potrebne prvine za srečo: preproste užitke, poguma, nesebičnost, ljubezen do dela in predvsem čisto vest. (Amatine Aurore Lucile Dupin – »George Sand«)  »Sreča je, da je pred mano pot, a slast je v tem, da grem.« Janez Menart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Zorica Zaklan</dc:creator>
  <cp:lastModifiedBy>Zorica Zaklan</cp:lastModifiedBy>
  <cp:revision>127</cp:revision>
  <dcterms:created xsi:type="dcterms:W3CDTF">2021-12-09T05:47:22Z</dcterms:created>
  <dcterms:modified xsi:type="dcterms:W3CDTF">2023-02-08T22:12:37Z</dcterms:modified>
</cp:coreProperties>
</file>